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765" r:id="rId2"/>
    <p:sldId id="762" r:id="rId3"/>
    <p:sldId id="775" r:id="rId4"/>
    <p:sldId id="738" r:id="rId5"/>
    <p:sldId id="768" r:id="rId6"/>
    <p:sldId id="769" r:id="rId7"/>
    <p:sldId id="770" r:id="rId8"/>
    <p:sldId id="771" r:id="rId9"/>
    <p:sldId id="772" r:id="rId10"/>
    <p:sldId id="746" r:id="rId11"/>
    <p:sldId id="747" r:id="rId12"/>
    <p:sldId id="751" r:id="rId13"/>
    <p:sldId id="780" r:id="rId14"/>
    <p:sldId id="752" r:id="rId15"/>
    <p:sldId id="764" r:id="rId16"/>
    <p:sldId id="755" r:id="rId17"/>
    <p:sldId id="756" r:id="rId18"/>
    <p:sldId id="712" r:id="rId19"/>
    <p:sldId id="735" r:id="rId20"/>
    <p:sldId id="758" r:id="rId21"/>
    <p:sldId id="731" r:id="rId22"/>
    <p:sldId id="759" r:id="rId23"/>
    <p:sldId id="718" r:id="rId24"/>
    <p:sldId id="760" r:id="rId25"/>
    <p:sldId id="773" r:id="rId26"/>
    <p:sldId id="766" r:id="rId27"/>
    <p:sldId id="761" r:id="rId28"/>
    <p:sldId id="763" r:id="rId29"/>
    <p:sldId id="767" r:id="rId30"/>
    <p:sldId id="360" r:id="rId3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41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2EA"/>
    <a:srgbClr val="0000FF"/>
    <a:srgbClr val="EC9B6E"/>
    <a:srgbClr val="E68900"/>
    <a:srgbClr val="EA8B00"/>
    <a:srgbClr val="380070"/>
    <a:srgbClr val="00FF00"/>
    <a:srgbClr val="00FFFF"/>
    <a:srgbClr val="00CCFF"/>
    <a:srgbClr val="E8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5" autoAdjust="0"/>
    <p:restoredTop sz="85819" autoAdjust="0"/>
  </p:normalViewPr>
  <p:slideViewPr>
    <p:cSldViewPr>
      <p:cViewPr varScale="1">
        <p:scale>
          <a:sx n="62" d="100"/>
          <a:sy n="62" d="100"/>
        </p:scale>
        <p:origin x="1764" y="78"/>
      </p:cViewPr>
      <p:guideLst>
        <p:guide orient="horz" pos="720"/>
        <p:guide pos="4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13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bmd's%20new%20folder\6.%20task\2.%20De%20an%20san%20pham%20%20Cover%20Warrant\TRIEN%20KHAI%20NAM%202017\task%2010%20-%20Slide%20cho%20nha%20bao\tai%20lieu\bang%20tong%20ho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bmd's%20new%20folder\6.%20task\2.%20De%20an%20san%20pham%20%20Cover%20Warrant\TRIEN%20KHAI%20NAM%202017\task%2010%20-%20Slide%20cho%20nha%20bao\tai%20lieu\bang%20tong%20ho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Giá NVL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Sheet5!$A$2:$A$128</c:f>
              <c:strCache>
                <c:ptCount val="127"/>
                <c:pt idx="0">
                  <c:v>15/03/2017</c:v>
                </c:pt>
                <c:pt idx="1">
                  <c:v>16/03/2017</c:v>
                </c:pt>
                <c:pt idx="2">
                  <c:v>17/03/2017</c:v>
                </c:pt>
                <c:pt idx="3">
                  <c:v>20/03/2017</c:v>
                </c:pt>
                <c:pt idx="4">
                  <c:v>21/03/2017</c:v>
                </c:pt>
                <c:pt idx="5">
                  <c:v>22/03/2017</c:v>
                </c:pt>
                <c:pt idx="6">
                  <c:v>23/03/2017</c:v>
                </c:pt>
                <c:pt idx="7">
                  <c:v>24/03/2017</c:v>
                </c:pt>
                <c:pt idx="8">
                  <c:v>27/03/2017</c:v>
                </c:pt>
                <c:pt idx="9">
                  <c:v>28/03/2017</c:v>
                </c:pt>
                <c:pt idx="10">
                  <c:v>29/03/2017</c:v>
                </c:pt>
                <c:pt idx="11">
                  <c:v>30/03/2017</c:v>
                </c:pt>
                <c:pt idx="12">
                  <c:v>31/03/2017</c:v>
                </c:pt>
                <c:pt idx="13">
                  <c:v>3/4/2017</c:v>
                </c:pt>
                <c:pt idx="14">
                  <c:v>4/4/2017</c:v>
                </c:pt>
                <c:pt idx="15">
                  <c:v>5/4/2017</c:v>
                </c:pt>
                <c:pt idx="16">
                  <c:v>7/4/2017</c:v>
                </c:pt>
                <c:pt idx="17">
                  <c:v>10/4/2017</c:v>
                </c:pt>
                <c:pt idx="18">
                  <c:v>11/4/2017</c:v>
                </c:pt>
                <c:pt idx="19">
                  <c:v>12/4/2017</c:v>
                </c:pt>
                <c:pt idx="20">
                  <c:v>13/04/2017</c:v>
                </c:pt>
                <c:pt idx="21">
                  <c:v>14/04/2017</c:v>
                </c:pt>
                <c:pt idx="22">
                  <c:v>17/04/2017</c:v>
                </c:pt>
                <c:pt idx="23">
                  <c:v>18/04/2017</c:v>
                </c:pt>
                <c:pt idx="24">
                  <c:v>19/04/2017</c:v>
                </c:pt>
                <c:pt idx="25">
                  <c:v>20/04/2017</c:v>
                </c:pt>
                <c:pt idx="26">
                  <c:v>21/04/2017</c:v>
                </c:pt>
                <c:pt idx="27">
                  <c:v>24/04/2017</c:v>
                </c:pt>
                <c:pt idx="28">
                  <c:v>25/04/2017</c:v>
                </c:pt>
                <c:pt idx="29">
                  <c:v>26/04/2017</c:v>
                </c:pt>
                <c:pt idx="30">
                  <c:v>27/04/2017</c:v>
                </c:pt>
                <c:pt idx="31">
                  <c:v>28/04/2017</c:v>
                </c:pt>
                <c:pt idx="32">
                  <c:v>3/5/2017</c:v>
                </c:pt>
                <c:pt idx="33">
                  <c:v>4/5/2017</c:v>
                </c:pt>
                <c:pt idx="34">
                  <c:v>5/5/2017</c:v>
                </c:pt>
                <c:pt idx="35">
                  <c:v>8/5/2017</c:v>
                </c:pt>
                <c:pt idx="36">
                  <c:v>9/5/2017</c:v>
                </c:pt>
                <c:pt idx="37">
                  <c:v>10/5/2017</c:v>
                </c:pt>
                <c:pt idx="38">
                  <c:v>11/5/2017</c:v>
                </c:pt>
                <c:pt idx="39">
                  <c:v>12/5/2017</c:v>
                </c:pt>
                <c:pt idx="40">
                  <c:v>15/05/2017</c:v>
                </c:pt>
                <c:pt idx="41">
                  <c:v>16/05/2017</c:v>
                </c:pt>
                <c:pt idx="42">
                  <c:v>17/05/2017</c:v>
                </c:pt>
                <c:pt idx="43">
                  <c:v>18/05/2017</c:v>
                </c:pt>
                <c:pt idx="44">
                  <c:v>19/05/2017</c:v>
                </c:pt>
                <c:pt idx="45">
                  <c:v>22/05/2017</c:v>
                </c:pt>
                <c:pt idx="46">
                  <c:v>23/05/2017</c:v>
                </c:pt>
                <c:pt idx="47">
                  <c:v>24/05/2017</c:v>
                </c:pt>
                <c:pt idx="48">
                  <c:v>25/05/2017</c:v>
                </c:pt>
                <c:pt idx="49">
                  <c:v>26/05/2017</c:v>
                </c:pt>
                <c:pt idx="50">
                  <c:v>29/05/2017</c:v>
                </c:pt>
                <c:pt idx="51">
                  <c:v>30/05/2017</c:v>
                </c:pt>
                <c:pt idx="52">
                  <c:v>31/05/2017</c:v>
                </c:pt>
                <c:pt idx="53">
                  <c:v>1/6/2017</c:v>
                </c:pt>
                <c:pt idx="54">
                  <c:v>2/6/2017</c:v>
                </c:pt>
                <c:pt idx="55">
                  <c:v>5/6/2017</c:v>
                </c:pt>
                <c:pt idx="56">
                  <c:v>6/6/2017</c:v>
                </c:pt>
                <c:pt idx="57">
                  <c:v>7/6/2017</c:v>
                </c:pt>
                <c:pt idx="58">
                  <c:v>8/6/2017</c:v>
                </c:pt>
                <c:pt idx="59">
                  <c:v>9/6/2017</c:v>
                </c:pt>
                <c:pt idx="60">
                  <c:v>12/6/2017</c:v>
                </c:pt>
                <c:pt idx="61">
                  <c:v>13/06/2017</c:v>
                </c:pt>
                <c:pt idx="62">
                  <c:v>14/06/2017</c:v>
                </c:pt>
                <c:pt idx="63">
                  <c:v>15/06/2017</c:v>
                </c:pt>
                <c:pt idx="64">
                  <c:v>16/06/2017</c:v>
                </c:pt>
                <c:pt idx="65">
                  <c:v>19/06/2017</c:v>
                </c:pt>
                <c:pt idx="66">
                  <c:v>20/06/2017</c:v>
                </c:pt>
                <c:pt idx="67">
                  <c:v>21/06/2017</c:v>
                </c:pt>
                <c:pt idx="68">
                  <c:v>22/06/2017</c:v>
                </c:pt>
                <c:pt idx="69">
                  <c:v>23/06/2017</c:v>
                </c:pt>
                <c:pt idx="70">
                  <c:v>26/06/2017</c:v>
                </c:pt>
                <c:pt idx="71">
                  <c:v>27/06/2017</c:v>
                </c:pt>
                <c:pt idx="72">
                  <c:v>28/06/2017</c:v>
                </c:pt>
                <c:pt idx="73">
                  <c:v>29/06/2017</c:v>
                </c:pt>
                <c:pt idx="74">
                  <c:v>30/06/2017</c:v>
                </c:pt>
                <c:pt idx="75">
                  <c:v>3/7/2017</c:v>
                </c:pt>
                <c:pt idx="76">
                  <c:v>4/7/2017</c:v>
                </c:pt>
                <c:pt idx="77">
                  <c:v>5/7/2017</c:v>
                </c:pt>
                <c:pt idx="78">
                  <c:v>6/7/2017</c:v>
                </c:pt>
                <c:pt idx="79">
                  <c:v>7/7/2017</c:v>
                </c:pt>
                <c:pt idx="80">
                  <c:v>10/7/2017</c:v>
                </c:pt>
                <c:pt idx="81">
                  <c:v>11/7/2017</c:v>
                </c:pt>
                <c:pt idx="82">
                  <c:v>12/7/2017</c:v>
                </c:pt>
                <c:pt idx="83">
                  <c:v>13/07/2017</c:v>
                </c:pt>
                <c:pt idx="84">
                  <c:v>14/07/2017</c:v>
                </c:pt>
                <c:pt idx="85">
                  <c:v>17/07/2017</c:v>
                </c:pt>
                <c:pt idx="86">
                  <c:v>18/07/2017</c:v>
                </c:pt>
                <c:pt idx="87">
                  <c:v>19/07/2017</c:v>
                </c:pt>
                <c:pt idx="88">
                  <c:v>20/07/2017</c:v>
                </c:pt>
                <c:pt idx="89">
                  <c:v>21/07/2017</c:v>
                </c:pt>
                <c:pt idx="90">
                  <c:v>24/07/2017</c:v>
                </c:pt>
                <c:pt idx="91">
                  <c:v>25/07/2017</c:v>
                </c:pt>
                <c:pt idx="92">
                  <c:v>26/07/2017</c:v>
                </c:pt>
                <c:pt idx="93">
                  <c:v>27/07/2017</c:v>
                </c:pt>
                <c:pt idx="94">
                  <c:v>28/07/2017</c:v>
                </c:pt>
                <c:pt idx="95">
                  <c:v>31/07/2017</c:v>
                </c:pt>
                <c:pt idx="96">
                  <c:v>1/8/2017</c:v>
                </c:pt>
                <c:pt idx="97">
                  <c:v>2/8/2017</c:v>
                </c:pt>
                <c:pt idx="98">
                  <c:v>3/8/2017</c:v>
                </c:pt>
                <c:pt idx="99">
                  <c:v>4/8/2017</c:v>
                </c:pt>
                <c:pt idx="100">
                  <c:v>7/8/2017</c:v>
                </c:pt>
                <c:pt idx="101">
                  <c:v>8/8/2017</c:v>
                </c:pt>
                <c:pt idx="102">
                  <c:v>9/8/2017</c:v>
                </c:pt>
                <c:pt idx="103">
                  <c:v>10/8/2017</c:v>
                </c:pt>
                <c:pt idx="104">
                  <c:v>11/8/2017</c:v>
                </c:pt>
                <c:pt idx="105">
                  <c:v>14/08/2017</c:v>
                </c:pt>
                <c:pt idx="106">
                  <c:v>15/08/2017</c:v>
                </c:pt>
                <c:pt idx="107">
                  <c:v>16/08/2017</c:v>
                </c:pt>
                <c:pt idx="108">
                  <c:v>17/08/2017</c:v>
                </c:pt>
                <c:pt idx="109">
                  <c:v>18/08/2017</c:v>
                </c:pt>
                <c:pt idx="110">
                  <c:v>21/08/2017</c:v>
                </c:pt>
                <c:pt idx="111">
                  <c:v>22/08/2017</c:v>
                </c:pt>
                <c:pt idx="112">
                  <c:v>23/08/2017</c:v>
                </c:pt>
                <c:pt idx="113">
                  <c:v>24/08/2017</c:v>
                </c:pt>
                <c:pt idx="114">
                  <c:v>25/08/2017</c:v>
                </c:pt>
                <c:pt idx="115">
                  <c:v>28/08/2017</c:v>
                </c:pt>
                <c:pt idx="116">
                  <c:v>29/08/2017</c:v>
                </c:pt>
                <c:pt idx="117">
                  <c:v>30/08/2017</c:v>
                </c:pt>
                <c:pt idx="118">
                  <c:v>31/08/2017</c:v>
                </c:pt>
                <c:pt idx="119">
                  <c:v>1/9/2017</c:v>
                </c:pt>
                <c:pt idx="120">
                  <c:v>5/9/2017</c:v>
                </c:pt>
                <c:pt idx="121">
                  <c:v>6/9/2017</c:v>
                </c:pt>
                <c:pt idx="122">
                  <c:v>7/9/2017</c:v>
                </c:pt>
                <c:pt idx="123">
                  <c:v>8/9/2017</c:v>
                </c:pt>
                <c:pt idx="124">
                  <c:v>11/9/2017</c:v>
                </c:pt>
                <c:pt idx="125">
                  <c:v>12/9/2017</c:v>
                </c:pt>
                <c:pt idx="126">
                  <c:v>13/09/2017</c:v>
                </c:pt>
              </c:strCache>
            </c:strRef>
          </c:cat>
          <c:val>
            <c:numRef>
              <c:f>Sheet5!$B$2:$B$128</c:f>
              <c:numCache>
                <c:formatCode>#,##0</c:formatCode>
                <c:ptCount val="127"/>
                <c:pt idx="0">
                  <c:v>73300</c:v>
                </c:pt>
                <c:pt idx="1">
                  <c:v>72600</c:v>
                </c:pt>
                <c:pt idx="2">
                  <c:v>67600</c:v>
                </c:pt>
                <c:pt idx="3">
                  <c:v>68800</c:v>
                </c:pt>
                <c:pt idx="4">
                  <c:v>68700</c:v>
                </c:pt>
                <c:pt idx="5">
                  <c:v>67600</c:v>
                </c:pt>
                <c:pt idx="6">
                  <c:v>66800</c:v>
                </c:pt>
                <c:pt idx="7">
                  <c:v>69000</c:v>
                </c:pt>
                <c:pt idx="8">
                  <c:v>69100</c:v>
                </c:pt>
                <c:pt idx="9">
                  <c:v>68500</c:v>
                </c:pt>
                <c:pt idx="10">
                  <c:v>68500</c:v>
                </c:pt>
                <c:pt idx="11">
                  <c:v>68700</c:v>
                </c:pt>
                <c:pt idx="12">
                  <c:v>69200</c:v>
                </c:pt>
                <c:pt idx="13">
                  <c:v>69500</c:v>
                </c:pt>
                <c:pt idx="14">
                  <c:v>70400</c:v>
                </c:pt>
                <c:pt idx="15">
                  <c:v>70400</c:v>
                </c:pt>
                <c:pt idx="16">
                  <c:v>70400</c:v>
                </c:pt>
                <c:pt idx="17">
                  <c:v>70500</c:v>
                </c:pt>
                <c:pt idx="18">
                  <c:v>70700</c:v>
                </c:pt>
                <c:pt idx="19">
                  <c:v>70700</c:v>
                </c:pt>
                <c:pt idx="20">
                  <c:v>70500</c:v>
                </c:pt>
                <c:pt idx="21">
                  <c:v>70000</c:v>
                </c:pt>
                <c:pt idx="22">
                  <c:v>69700</c:v>
                </c:pt>
                <c:pt idx="23">
                  <c:v>69600</c:v>
                </c:pt>
                <c:pt idx="24">
                  <c:v>70200</c:v>
                </c:pt>
                <c:pt idx="25">
                  <c:v>70800</c:v>
                </c:pt>
                <c:pt idx="26">
                  <c:v>72500</c:v>
                </c:pt>
                <c:pt idx="27">
                  <c:v>73100</c:v>
                </c:pt>
                <c:pt idx="28">
                  <c:v>73000</c:v>
                </c:pt>
                <c:pt idx="29">
                  <c:v>72800</c:v>
                </c:pt>
                <c:pt idx="30">
                  <c:v>72500</c:v>
                </c:pt>
                <c:pt idx="31">
                  <c:v>70700</c:v>
                </c:pt>
                <c:pt idx="32">
                  <c:v>70100</c:v>
                </c:pt>
                <c:pt idx="33">
                  <c:v>69500</c:v>
                </c:pt>
                <c:pt idx="34">
                  <c:v>69500</c:v>
                </c:pt>
                <c:pt idx="35">
                  <c:v>68100</c:v>
                </c:pt>
                <c:pt idx="36">
                  <c:v>68600</c:v>
                </c:pt>
                <c:pt idx="37">
                  <c:v>69000</c:v>
                </c:pt>
                <c:pt idx="38">
                  <c:v>69100</c:v>
                </c:pt>
                <c:pt idx="39">
                  <c:v>69000</c:v>
                </c:pt>
                <c:pt idx="40">
                  <c:v>67800</c:v>
                </c:pt>
                <c:pt idx="41">
                  <c:v>67600</c:v>
                </c:pt>
                <c:pt idx="42">
                  <c:v>67800</c:v>
                </c:pt>
                <c:pt idx="43">
                  <c:v>67500</c:v>
                </c:pt>
                <c:pt idx="44">
                  <c:v>68100</c:v>
                </c:pt>
                <c:pt idx="45">
                  <c:v>68800</c:v>
                </c:pt>
                <c:pt idx="46">
                  <c:v>68600</c:v>
                </c:pt>
                <c:pt idx="47">
                  <c:v>67800</c:v>
                </c:pt>
                <c:pt idx="48">
                  <c:v>67200</c:v>
                </c:pt>
                <c:pt idx="49">
                  <c:v>67100</c:v>
                </c:pt>
                <c:pt idx="50">
                  <c:v>67000</c:v>
                </c:pt>
                <c:pt idx="51">
                  <c:v>65900</c:v>
                </c:pt>
                <c:pt idx="52">
                  <c:v>67000</c:v>
                </c:pt>
                <c:pt idx="53">
                  <c:v>67400</c:v>
                </c:pt>
                <c:pt idx="54">
                  <c:v>68000</c:v>
                </c:pt>
                <c:pt idx="55">
                  <c:v>69000</c:v>
                </c:pt>
                <c:pt idx="56">
                  <c:v>69400</c:v>
                </c:pt>
                <c:pt idx="57">
                  <c:v>69700</c:v>
                </c:pt>
                <c:pt idx="58">
                  <c:v>69100</c:v>
                </c:pt>
                <c:pt idx="59">
                  <c:v>67500</c:v>
                </c:pt>
                <c:pt idx="60">
                  <c:v>67600</c:v>
                </c:pt>
                <c:pt idx="61">
                  <c:v>67600</c:v>
                </c:pt>
                <c:pt idx="62">
                  <c:v>67300</c:v>
                </c:pt>
                <c:pt idx="63">
                  <c:v>67000</c:v>
                </c:pt>
                <c:pt idx="64">
                  <c:v>68000</c:v>
                </c:pt>
                <c:pt idx="65">
                  <c:v>68400</c:v>
                </c:pt>
                <c:pt idx="66">
                  <c:v>68000</c:v>
                </c:pt>
                <c:pt idx="67">
                  <c:v>67400</c:v>
                </c:pt>
                <c:pt idx="68">
                  <c:v>67600</c:v>
                </c:pt>
                <c:pt idx="69">
                  <c:v>68500</c:v>
                </c:pt>
                <c:pt idx="70">
                  <c:v>68500</c:v>
                </c:pt>
                <c:pt idx="71">
                  <c:v>68500</c:v>
                </c:pt>
                <c:pt idx="72">
                  <c:v>68600</c:v>
                </c:pt>
                <c:pt idx="73">
                  <c:v>68000</c:v>
                </c:pt>
                <c:pt idx="74">
                  <c:v>68000</c:v>
                </c:pt>
                <c:pt idx="75">
                  <c:v>68000</c:v>
                </c:pt>
                <c:pt idx="76">
                  <c:v>68000</c:v>
                </c:pt>
                <c:pt idx="77">
                  <c:v>68100</c:v>
                </c:pt>
                <c:pt idx="78">
                  <c:v>67600</c:v>
                </c:pt>
                <c:pt idx="79">
                  <c:v>67400</c:v>
                </c:pt>
                <c:pt idx="80">
                  <c:v>67200</c:v>
                </c:pt>
                <c:pt idx="81">
                  <c:v>67400</c:v>
                </c:pt>
                <c:pt idx="82">
                  <c:v>67400</c:v>
                </c:pt>
                <c:pt idx="83">
                  <c:v>67500</c:v>
                </c:pt>
                <c:pt idx="84">
                  <c:v>68200</c:v>
                </c:pt>
                <c:pt idx="85">
                  <c:v>68000</c:v>
                </c:pt>
                <c:pt idx="86">
                  <c:v>67800</c:v>
                </c:pt>
                <c:pt idx="87">
                  <c:v>67400</c:v>
                </c:pt>
                <c:pt idx="88">
                  <c:v>67300</c:v>
                </c:pt>
                <c:pt idx="89">
                  <c:v>68000</c:v>
                </c:pt>
                <c:pt idx="90">
                  <c:v>68000</c:v>
                </c:pt>
                <c:pt idx="91">
                  <c:v>68000</c:v>
                </c:pt>
                <c:pt idx="92">
                  <c:v>67900</c:v>
                </c:pt>
                <c:pt idx="93">
                  <c:v>67500</c:v>
                </c:pt>
                <c:pt idx="94">
                  <c:v>66600</c:v>
                </c:pt>
                <c:pt idx="95">
                  <c:v>67500</c:v>
                </c:pt>
                <c:pt idx="96">
                  <c:v>67500</c:v>
                </c:pt>
                <c:pt idx="97">
                  <c:v>67200</c:v>
                </c:pt>
                <c:pt idx="98">
                  <c:v>67200</c:v>
                </c:pt>
                <c:pt idx="99">
                  <c:v>67300</c:v>
                </c:pt>
                <c:pt idx="100">
                  <c:v>66700</c:v>
                </c:pt>
                <c:pt idx="101">
                  <c:v>65800</c:v>
                </c:pt>
                <c:pt idx="102">
                  <c:v>65500</c:v>
                </c:pt>
                <c:pt idx="103">
                  <c:v>64300</c:v>
                </c:pt>
                <c:pt idx="104">
                  <c:v>63000</c:v>
                </c:pt>
                <c:pt idx="105">
                  <c:v>61500</c:v>
                </c:pt>
                <c:pt idx="106">
                  <c:v>62000</c:v>
                </c:pt>
                <c:pt idx="107">
                  <c:v>62100</c:v>
                </c:pt>
                <c:pt idx="108">
                  <c:v>61900</c:v>
                </c:pt>
                <c:pt idx="109">
                  <c:v>62000</c:v>
                </c:pt>
                <c:pt idx="110">
                  <c:v>61200</c:v>
                </c:pt>
                <c:pt idx="111">
                  <c:v>61200</c:v>
                </c:pt>
                <c:pt idx="112">
                  <c:v>62800</c:v>
                </c:pt>
                <c:pt idx="113">
                  <c:v>62600</c:v>
                </c:pt>
                <c:pt idx="114">
                  <c:v>61900</c:v>
                </c:pt>
                <c:pt idx="115">
                  <c:v>61100</c:v>
                </c:pt>
                <c:pt idx="116">
                  <c:v>60100</c:v>
                </c:pt>
                <c:pt idx="117">
                  <c:v>60100</c:v>
                </c:pt>
                <c:pt idx="118">
                  <c:v>60200</c:v>
                </c:pt>
                <c:pt idx="119">
                  <c:v>60300</c:v>
                </c:pt>
                <c:pt idx="120">
                  <c:v>60200</c:v>
                </c:pt>
                <c:pt idx="121">
                  <c:v>60200</c:v>
                </c:pt>
                <c:pt idx="122">
                  <c:v>60000</c:v>
                </c:pt>
                <c:pt idx="123">
                  <c:v>60000</c:v>
                </c:pt>
                <c:pt idx="124">
                  <c:v>60000</c:v>
                </c:pt>
                <c:pt idx="125">
                  <c:v>60800</c:v>
                </c:pt>
                <c:pt idx="126">
                  <c:v>60000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CE-4ACC-B131-48FED506C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934080"/>
        <c:axId val="87936384"/>
      </c:lineChart>
      <c:catAx>
        <c:axId val="87934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87936384"/>
        <c:crosses val="autoZero"/>
        <c:auto val="1"/>
        <c:lblAlgn val="ctr"/>
        <c:lblOffset val="100"/>
        <c:noMultiLvlLbl val="0"/>
      </c:catAx>
      <c:valAx>
        <c:axId val="87936384"/>
        <c:scaling>
          <c:orientation val="minMax"/>
          <c:min val="5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934080"/>
        <c:crosses val="autoZero"/>
        <c:crossBetween val="between"/>
        <c:minorUnit val="10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0317248188013"/>
          <c:y val="0.28888888888889097"/>
        </c:manualLayout>
      </c:layout>
      <c:overlay val="0"/>
      <c:txPr>
        <a:bodyPr/>
        <a:lstStyle/>
        <a:p>
          <a:pPr>
            <a:defRPr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Sheet5!$C$1</c:f>
              <c:strCache>
                <c:ptCount val="1"/>
                <c:pt idx="0">
                  <c:v>Giá CW</c:v>
                </c:pt>
              </c:strCache>
            </c:strRef>
          </c:tx>
          <c:spPr>
            <a:ln w="5715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Sheet5!$A$2:$A$128</c:f>
              <c:strCache>
                <c:ptCount val="127"/>
                <c:pt idx="0">
                  <c:v>15/03/2017</c:v>
                </c:pt>
                <c:pt idx="1">
                  <c:v>16/03/2017</c:v>
                </c:pt>
                <c:pt idx="2">
                  <c:v>17/03/2017</c:v>
                </c:pt>
                <c:pt idx="3">
                  <c:v>20/03/2017</c:v>
                </c:pt>
                <c:pt idx="4">
                  <c:v>21/03/2017</c:v>
                </c:pt>
                <c:pt idx="5">
                  <c:v>22/03/2017</c:v>
                </c:pt>
                <c:pt idx="6">
                  <c:v>23/03/2017</c:v>
                </c:pt>
                <c:pt idx="7">
                  <c:v>24/03/2017</c:v>
                </c:pt>
                <c:pt idx="8">
                  <c:v>27/03/2017</c:v>
                </c:pt>
                <c:pt idx="9">
                  <c:v>28/03/2017</c:v>
                </c:pt>
                <c:pt idx="10">
                  <c:v>29/03/2017</c:v>
                </c:pt>
                <c:pt idx="11">
                  <c:v>30/03/2017</c:v>
                </c:pt>
                <c:pt idx="12">
                  <c:v>31/03/2017</c:v>
                </c:pt>
                <c:pt idx="13">
                  <c:v>3/4/2017</c:v>
                </c:pt>
                <c:pt idx="14">
                  <c:v>4/4/2017</c:v>
                </c:pt>
                <c:pt idx="15">
                  <c:v>5/4/2017</c:v>
                </c:pt>
                <c:pt idx="16">
                  <c:v>7/4/2017</c:v>
                </c:pt>
                <c:pt idx="17">
                  <c:v>10/4/2017</c:v>
                </c:pt>
                <c:pt idx="18">
                  <c:v>11/4/2017</c:v>
                </c:pt>
                <c:pt idx="19">
                  <c:v>12/4/2017</c:v>
                </c:pt>
                <c:pt idx="20">
                  <c:v>13/04/2017</c:v>
                </c:pt>
                <c:pt idx="21">
                  <c:v>14/04/2017</c:v>
                </c:pt>
                <c:pt idx="22">
                  <c:v>17/04/2017</c:v>
                </c:pt>
                <c:pt idx="23">
                  <c:v>18/04/2017</c:v>
                </c:pt>
                <c:pt idx="24">
                  <c:v>19/04/2017</c:v>
                </c:pt>
                <c:pt idx="25">
                  <c:v>20/04/2017</c:v>
                </c:pt>
                <c:pt idx="26">
                  <c:v>21/04/2017</c:v>
                </c:pt>
                <c:pt idx="27">
                  <c:v>24/04/2017</c:v>
                </c:pt>
                <c:pt idx="28">
                  <c:v>25/04/2017</c:v>
                </c:pt>
                <c:pt idx="29">
                  <c:v>26/04/2017</c:v>
                </c:pt>
                <c:pt idx="30">
                  <c:v>27/04/2017</c:v>
                </c:pt>
                <c:pt idx="31">
                  <c:v>28/04/2017</c:v>
                </c:pt>
                <c:pt idx="32">
                  <c:v>3/5/2017</c:v>
                </c:pt>
                <c:pt idx="33">
                  <c:v>4/5/2017</c:v>
                </c:pt>
                <c:pt idx="34">
                  <c:v>5/5/2017</c:v>
                </c:pt>
                <c:pt idx="35">
                  <c:v>8/5/2017</c:v>
                </c:pt>
                <c:pt idx="36">
                  <c:v>9/5/2017</c:v>
                </c:pt>
                <c:pt idx="37">
                  <c:v>10/5/2017</c:v>
                </c:pt>
                <c:pt idx="38">
                  <c:v>11/5/2017</c:v>
                </c:pt>
                <c:pt idx="39">
                  <c:v>12/5/2017</c:v>
                </c:pt>
                <c:pt idx="40">
                  <c:v>15/05/2017</c:v>
                </c:pt>
                <c:pt idx="41">
                  <c:v>16/05/2017</c:v>
                </c:pt>
                <c:pt idx="42">
                  <c:v>17/05/2017</c:v>
                </c:pt>
                <c:pt idx="43">
                  <c:v>18/05/2017</c:v>
                </c:pt>
                <c:pt idx="44">
                  <c:v>19/05/2017</c:v>
                </c:pt>
                <c:pt idx="45">
                  <c:v>22/05/2017</c:v>
                </c:pt>
                <c:pt idx="46">
                  <c:v>23/05/2017</c:v>
                </c:pt>
                <c:pt idx="47">
                  <c:v>24/05/2017</c:v>
                </c:pt>
                <c:pt idx="48">
                  <c:v>25/05/2017</c:v>
                </c:pt>
                <c:pt idx="49">
                  <c:v>26/05/2017</c:v>
                </c:pt>
                <c:pt idx="50">
                  <c:v>29/05/2017</c:v>
                </c:pt>
                <c:pt idx="51">
                  <c:v>30/05/2017</c:v>
                </c:pt>
                <c:pt idx="52">
                  <c:v>31/05/2017</c:v>
                </c:pt>
                <c:pt idx="53">
                  <c:v>1/6/2017</c:v>
                </c:pt>
                <c:pt idx="54">
                  <c:v>2/6/2017</c:v>
                </c:pt>
                <c:pt idx="55">
                  <c:v>5/6/2017</c:v>
                </c:pt>
                <c:pt idx="56">
                  <c:v>6/6/2017</c:v>
                </c:pt>
                <c:pt idx="57">
                  <c:v>7/6/2017</c:v>
                </c:pt>
                <c:pt idx="58">
                  <c:v>8/6/2017</c:v>
                </c:pt>
                <c:pt idx="59">
                  <c:v>9/6/2017</c:v>
                </c:pt>
                <c:pt idx="60">
                  <c:v>12/6/2017</c:v>
                </c:pt>
                <c:pt idx="61">
                  <c:v>13/06/2017</c:v>
                </c:pt>
                <c:pt idx="62">
                  <c:v>14/06/2017</c:v>
                </c:pt>
                <c:pt idx="63">
                  <c:v>15/06/2017</c:v>
                </c:pt>
                <c:pt idx="64">
                  <c:v>16/06/2017</c:v>
                </c:pt>
                <c:pt idx="65">
                  <c:v>19/06/2017</c:v>
                </c:pt>
                <c:pt idx="66">
                  <c:v>20/06/2017</c:v>
                </c:pt>
                <c:pt idx="67">
                  <c:v>21/06/2017</c:v>
                </c:pt>
                <c:pt idx="68">
                  <c:v>22/06/2017</c:v>
                </c:pt>
                <c:pt idx="69">
                  <c:v>23/06/2017</c:v>
                </c:pt>
                <c:pt idx="70">
                  <c:v>26/06/2017</c:v>
                </c:pt>
                <c:pt idx="71">
                  <c:v>27/06/2017</c:v>
                </c:pt>
                <c:pt idx="72">
                  <c:v>28/06/2017</c:v>
                </c:pt>
                <c:pt idx="73">
                  <c:v>29/06/2017</c:v>
                </c:pt>
                <c:pt idx="74">
                  <c:v>30/06/2017</c:v>
                </c:pt>
                <c:pt idx="75">
                  <c:v>3/7/2017</c:v>
                </c:pt>
                <c:pt idx="76">
                  <c:v>4/7/2017</c:v>
                </c:pt>
                <c:pt idx="77">
                  <c:v>5/7/2017</c:v>
                </c:pt>
                <c:pt idx="78">
                  <c:v>6/7/2017</c:v>
                </c:pt>
                <c:pt idx="79">
                  <c:v>7/7/2017</c:v>
                </c:pt>
                <c:pt idx="80">
                  <c:v>10/7/2017</c:v>
                </c:pt>
                <c:pt idx="81">
                  <c:v>11/7/2017</c:v>
                </c:pt>
                <c:pt idx="82">
                  <c:v>12/7/2017</c:v>
                </c:pt>
                <c:pt idx="83">
                  <c:v>13/07/2017</c:v>
                </c:pt>
                <c:pt idx="84">
                  <c:v>14/07/2017</c:v>
                </c:pt>
                <c:pt idx="85">
                  <c:v>17/07/2017</c:v>
                </c:pt>
                <c:pt idx="86">
                  <c:v>18/07/2017</c:v>
                </c:pt>
                <c:pt idx="87">
                  <c:v>19/07/2017</c:v>
                </c:pt>
                <c:pt idx="88">
                  <c:v>20/07/2017</c:v>
                </c:pt>
                <c:pt idx="89">
                  <c:v>21/07/2017</c:v>
                </c:pt>
                <c:pt idx="90">
                  <c:v>24/07/2017</c:v>
                </c:pt>
                <c:pt idx="91">
                  <c:v>25/07/2017</c:v>
                </c:pt>
                <c:pt idx="92">
                  <c:v>26/07/2017</c:v>
                </c:pt>
                <c:pt idx="93">
                  <c:v>27/07/2017</c:v>
                </c:pt>
                <c:pt idx="94">
                  <c:v>28/07/2017</c:v>
                </c:pt>
                <c:pt idx="95">
                  <c:v>31/07/2017</c:v>
                </c:pt>
                <c:pt idx="96">
                  <c:v>1/8/2017</c:v>
                </c:pt>
                <c:pt idx="97">
                  <c:v>2/8/2017</c:v>
                </c:pt>
                <c:pt idx="98">
                  <c:v>3/8/2017</c:v>
                </c:pt>
                <c:pt idx="99">
                  <c:v>4/8/2017</c:v>
                </c:pt>
                <c:pt idx="100">
                  <c:v>7/8/2017</c:v>
                </c:pt>
                <c:pt idx="101">
                  <c:v>8/8/2017</c:v>
                </c:pt>
                <c:pt idx="102">
                  <c:v>9/8/2017</c:v>
                </c:pt>
                <c:pt idx="103">
                  <c:v>10/8/2017</c:v>
                </c:pt>
                <c:pt idx="104">
                  <c:v>11/8/2017</c:v>
                </c:pt>
                <c:pt idx="105">
                  <c:v>14/08/2017</c:v>
                </c:pt>
                <c:pt idx="106">
                  <c:v>15/08/2017</c:v>
                </c:pt>
                <c:pt idx="107">
                  <c:v>16/08/2017</c:v>
                </c:pt>
                <c:pt idx="108">
                  <c:v>17/08/2017</c:v>
                </c:pt>
                <c:pt idx="109">
                  <c:v>18/08/2017</c:v>
                </c:pt>
                <c:pt idx="110">
                  <c:v>21/08/2017</c:v>
                </c:pt>
                <c:pt idx="111">
                  <c:v>22/08/2017</c:v>
                </c:pt>
                <c:pt idx="112">
                  <c:v>23/08/2017</c:v>
                </c:pt>
                <c:pt idx="113">
                  <c:v>24/08/2017</c:v>
                </c:pt>
                <c:pt idx="114">
                  <c:v>25/08/2017</c:v>
                </c:pt>
                <c:pt idx="115">
                  <c:v>28/08/2017</c:v>
                </c:pt>
                <c:pt idx="116">
                  <c:v>29/08/2017</c:v>
                </c:pt>
                <c:pt idx="117">
                  <c:v>30/08/2017</c:v>
                </c:pt>
                <c:pt idx="118">
                  <c:v>31/08/2017</c:v>
                </c:pt>
                <c:pt idx="119">
                  <c:v>1/9/2017</c:v>
                </c:pt>
                <c:pt idx="120">
                  <c:v>5/9/2017</c:v>
                </c:pt>
                <c:pt idx="121">
                  <c:v>6/9/2017</c:v>
                </c:pt>
                <c:pt idx="122">
                  <c:v>7/9/2017</c:v>
                </c:pt>
                <c:pt idx="123">
                  <c:v>8/9/2017</c:v>
                </c:pt>
                <c:pt idx="124">
                  <c:v>11/9/2017</c:v>
                </c:pt>
                <c:pt idx="125">
                  <c:v>12/9/2017</c:v>
                </c:pt>
                <c:pt idx="126">
                  <c:v>13/09/2017</c:v>
                </c:pt>
              </c:strCache>
            </c:strRef>
          </c:cat>
          <c:val>
            <c:numRef>
              <c:f>Sheet5!$C$2:$C$128</c:f>
              <c:numCache>
                <c:formatCode>General</c:formatCode>
                <c:ptCount val="127"/>
                <c:pt idx="0">
                  <c:v>3041.4461833896748</c:v>
                </c:pt>
                <c:pt idx="1">
                  <c:v>2828.8606754225989</c:v>
                </c:pt>
                <c:pt idx="2">
                  <c:v>1593.8315489799902</c:v>
                </c:pt>
                <c:pt idx="3">
                  <c:v>1825.7612913140258</c:v>
                </c:pt>
                <c:pt idx="4">
                  <c:v>1795.0339156571858</c:v>
                </c:pt>
                <c:pt idx="5">
                  <c:v>1553.4366006929281</c:v>
                </c:pt>
                <c:pt idx="6">
                  <c:v>1388.6259761400431</c:v>
                </c:pt>
                <c:pt idx="7">
                  <c:v>1836.3435470756458</c:v>
                </c:pt>
                <c:pt idx="8">
                  <c:v>1832.8864252616859</c:v>
                </c:pt>
                <c:pt idx="9">
                  <c:v>1691.7894835167128</c:v>
                </c:pt>
                <c:pt idx="10">
                  <c:v>1683.2558625648651</c:v>
                </c:pt>
                <c:pt idx="11">
                  <c:v>1718.01986632531</c:v>
                </c:pt>
                <c:pt idx="12">
                  <c:v>1820.444809281053</c:v>
                </c:pt>
                <c:pt idx="13">
                  <c:v>1862.2900226691759</c:v>
                </c:pt>
                <c:pt idx="14">
                  <c:v>2067.311387283964</c:v>
                </c:pt>
                <c:pt idx="15">
                  <c:v>2058.0451558907262</c:v>
                </c:pt>
                <c:pt idx="16">
                  <c:v>2039.451363612814</c:v>
                </c:pt>
                <c:pt idx="17">
                  <c:v>2035.8607402752398</c:v>
                </c:pt>
                <c:pt idx="18">
                  <c:v>2075.8125090902272</c:v>
                </c:pt>
                <c:pt idx="19">
                  <c:v>2066.3145337096662</c:v>
                </c:pt>
                <c:pt idx="20">
                  <c:v>2007.5356359932359</c:v>
                </c:pt>
                <c:pt idx="21">
                  <c:v>1878.0971029059149</c:v>
                </c:pt>
                <c:pt idx="22">
                  <c:v>1780.3949384585667</c:v>
                </c:pt>
                <c:pt idx="23">
                  <c:v>1748.2736490293858</c:v>
                </c:pt>
                <c:pt idx="24">
                  <c:v>1878.2474089800401</c:v>
                </c:pt>
                <c:pt idx="25">
                  <c:v>2014.2054520523559</c:v>
                </c:pt>
                <c:pt idx="26">
                  <c:v>2450.6651236705829</c:v>
                </c:pt>
                <c:pt idx="27">
                  <c:v>2589.2241846666302</c:v>
                </c:pt>
                <c:pt idx="28">
                  <c:v>2550.275256144821</c:v>
                </c:pt>
                <c:pt idx="29">
                  <c:v>2483.2600160880852</c:v>
                </c:pt>
                <c:pt idx="30">
                  <c:v>2389.278058432526</c:v>
                </c:pt>
                <c:pt idx="31">
                  <c:v>1911.1831101244643</c:v>
                </c:pt>
                <c:pt idx="32">
                  <c:v>1719.5108012359908</c:v>
                </c:pt>
                <c:pt idx="33">
                  <c:v>1574.7283385835599</c:v>
                </c:pt>
                <c:pt idx="34">
                  <c:v>1565.1014984442998</c:v>
                </c:pt>
                <c:pt idx="35">
                  <c:v>1249.9132275588572</c:v>
                </c:pt>
                <c:pt idx="36">
                  <c:v>1338.538911565583</c:v>
                </c:pt>
                <c:pt idx="37">
                  <c:v>1410.578909228188</c:v>
                </c:pt>
                <c:pt idx="38">
                  <c:v>1421.801815889597</c:v>
                </c:pt>
                <c:pt idx="39">
                  <c:v>1391.447598741257</c:v>
                </c:pt>
                <c:pt idx="40">
                  <c:v>1130.5649921273998</c:v>
                </c:pt>
                <c:pt idx="41">
                  <c:v>1085.6451444367308</c:v>
                </c:pt>
                <c:pt idx="42">
                  <c:v>1112.4442674825261</c:v>
                </c:pt>
                <c:pt idx="43">
                  <c:v>1050.181473783374</c:v>
                </c:pt>
                <c:pt idx="44">
                  <c:v>1148.9843465375145</c:v>
                </c:pt>
                <c:pt idx="45">
                  <c:v>1254.4263551651118</c:v>
                </c:pt>
                <c:pt idx="46">
                  <c:v>1205.6820862682898</c:v>
                </c:pt>
                <c:pt idx="47">
                  <c:v>1048.411684593566</c:v>
                </c:pt>
                <c:pt idx="48">
                  <c:v>937.10436065250303</c:v>
                </c:pt>
                <c:pt idx="49">
                  <c:v>911.96730282568137</c:v>
                </c:pt>
                <c:pt idx="50">
                  <c:v>869.58514779155837</c:v>
                </c:pt>
                <c:pt idx="51">
                  <c:v>699.59326798470238</c:v>
                </c:pt>
                <c:pt idx="52">
                  <c:v>851.96972999716843</c:v>
                </c:pt>
                <c:pt idx="53">
                  <c:v>906.99159648740738</c:v>
                </c:pt>
                <c:pt idx="54">
                  <c:v>999.22201429876441</c:v>
                </c:pt>
                <c:pt idx="55">
                  <c:v>1153.8764015868148</c:v>
                </c:pt>
                <c:pt idx="56">
                  <c:v>1222.596321499517</c:v>
                </c:pt>
                <c:pt idx="57">
                  <c:v>1273.3705836573949</c:v>
                </c:pt>
                <c:pt idx="58">
                  <c:v>1142.3428810741721</c:v>
                </c:pt>
                <c:pt idx="59">
                  <c:v>849.36814847267306</c:v>
                </c:pt>
                <c:pt idx="60">
                  <c:v>837.13725747028286</c:v>
                </c:pt>
                <c:pt idx="61">
                  <c:v>827.65246619092375</c:v>
                </c:pt>
                <c:pt idx="62">
                  <c:v>771.60328787762353</c:v>
                </c:pt>
                <c:pt idx="63">
                  <c:v>717.86326661609758</c:v>
                </c:pt>
                <c:pt idx="64">
                  <c:v>863.44100134745531</c:v>
                </c:pt>
                <c:pt idx="65">
                  <c:v>900.59432149864551</c:v>
                </c:pt>
                <c:pt idx="66">
                  <c:v>823.76221385590418</c:v>
                </c:pt>
                <c:pt idx="67">
                  <c:v>720.90798243027336</c:v>
                </c:pt>
                <c:pt idx="68">
                  <c:v>741.33035982940248</c:v>
                </c:pt>
                <c:pt idx="69">
                  <c:v>876.29379564730584</c:v>
                </c:pt>
                <c:pt idx="70">
                  <c:v>844.78835542627019</c:v>
                </c:pt>
                <c:pt idx="71">
                  <c:v>834.22172487033311</c:v>
                </c:pt>
                <c:pt idx="72">
                  <c:v>840.3961268229009</c:v>
                </c:pt>
                <c:pt idx="73">
                  <c:v>732.96000189104177</c:v>
                </c:pt>
                <c:pt idx="74">
                  <c:v>722.73696388847247</c:v>
                </c:pt>
                <c:pt idx="75">
                  <c:v>691.90368141690294</c:v>
                </c:pt>
                <c:pt idx="76">
                  <c:v>681.57082709483939</c:v>
                </c:pt>
                <c:pt idx="77">
                  <c:v>686.20034610623304</c:v>
                </c:pt>
                <c:pt idx="78">
                  <c:v>603.5466950489224</c:v>
                </c:pt>
                <c:pt idx="79">
                  <c:v>566.46787209731337</c:v>
                </c:pt>
                <c:pt idx="80">
                  <c:v>511.44811148042163</c:v>
                </c:pt>
                <c:pt idx="81">
                  <c:v>527.10652093190936</c:v>
                </c:pt>
                <c:pt idx="82">
                  <c:v>517.22253334082052</c:v>
                </c:pt>
                <c:pt idx="83">
                  <c:v>520.07838160002575</c:v>
                </c:pt>
                <c:pt idx="84">
                  <c:v>605.02688594625351</c:v>
                </c:pt>
                <c:pt idx="85">
                  <c:v>544.70620826255811</c:v>
                </c:pt>
                <c:pt idx="86">
                  <c:v>507.57035246809653</c:v>
                </c:pt>
                <c:pt idx="87">
                  <c:v>447.58850282660956</c:v>
                </c:pt>
                <c:pt idx="88">
                  <c:v>425.92515458812784</c:v>
                </c:pt>
                <c:pt idx="89">
                  <c:v>501.65286923972536</c:v>
                </c:pt>
                <c:pt idx="90">
                  <c:v>469.08492145513628</c:v>
                </c:pt>
                <c:pt idx="91">
                  <c:v>458.17813887925195</c:v>
                </c:pt>
                <c:pt idx="92">
                  <c:v>434.98438778360719</c:v>
                </c:pt>
                <c:pt idx="93">
                  <c:v>378.1543509549557</c:v>
                </c:pt>
                <c:pt idx="94">
                  <c:v>279.37620984332631</c:v>
                </c:pt>
                <c:pt idx="95">
                  <c:v>337.20402725273289</c:v>
                </c:pt>
                <c:pt idx="96">
                  <c:v>326.95805307147054</c:v>
                </c:pt>
                <c:pt idx="97">
                  <c:v>287.57711012584701</c:v>
                </c:pt>
                <c:pt idx="98">
                  <c:v>277.84947140738501</c:v>
                </c:pt>
                <c:pt idx="99">
                  <c:v>277.26739044990666</c:v>
                </c:pt>
                <c:pt idx="100">
                  <c:v>199.60507078174561</c:v>
                </c:pt>
                <c:pt idx="101">
                  <c:v>134.42663036442261</c:v>
                </c:pt>
                <c:pt idx="102">
                  <c:v>112.4738170841652</c:v>
                </c:pt>
                <c:pt idx="103">
                  <c:v>61.614436282036877</c:v>
                </c:pt>
                <c:pt idx="104">
                  <c:v>29.439338498509869</c:v>
                </c:pt>
                <c:pt idx="105">
                  <c:v>10</c:v>
                </c:pt>
                <c:pt idx="106">
                  <c:v>10.68392704277494</c:v>
                </c:pt>
                <c:pt idx="107">
                  <c:v>10.03201876494791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10</c:v>
                </c:pt>
                <c:pt idx="121">
                  <c:v>10</c:v>
                </c:pt>
                <c:pt idx="122">
                  <c:v>10</c:v>
                </c:pt>
                <c:pt idx="123">
                  <c:v>10</c:v>
                </c:pt>
                <c:pt idx="124">
                  <c:v>10</c:v>
                </c:pt>
                <c:pt idx="125">
                  <c:v>10</c:v>
                </c:pt>
                <c:pt idx="126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64-4A51-B73D-0E555BFE8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198144"/>
        <c:axId val="66212224"/>
      </c:lineChart>
      <c:catAx>
        <c:axId val="6619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5400000"/>
          <a:lstStyle/>
          <a:p>
            <a:pPr>
              <a:defRPr/>
            </a:pPr>
            <a:endParaRPr lang="en-US"/>
          </a:p>
        </c:txPr>
        <c:crossAx val="66212224"/>
        <c:crosses val="autoZero"/>
        <c:auto val="1"/>
        <c:lblAlgn val="ctr"/>
        <c:lblOffset val="100"/>
        <c:tickLblSkip val="3"/>
        <c:noMultiLvlLbl val="0"/>
      </c:catAx>
      <c:valAx>
        <c:axId val="66212224"/>
        <c:scaling>
          <c:orientation val="minMax"/>
          <c:max val="3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198144"/>
        <c:crosses val="autoZero"/>
        <c:crossBetween val="between"/>
        <c:minorUnit val="1000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28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4C5A1-152D-48B8-B727-05D3DA418758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28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E2AC3-328F-4D2C-8421-DB1F18A25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66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D5D5-0710-49E4-B892-526E45B7804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3E7D4-27AB-4E93-935B-952B1CDCE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25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6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87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44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67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65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80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16311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9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(at the beginning)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73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(at the beginning)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5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(at the beginning)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(at the beginning)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91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(at the beginning)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00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(at the beginning)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96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18"/>
          <p:cNvSpPr>
            <a:spLocks noChangeArrowheads="1"/>
          </p:cNvSpPr>
          <p:nvPr userDrawn="1"/>
        </p:nvSpPr>
        <p:spPr bwMode="gray">
          <a:xfrm>
            <a:off x="0" y="0"/>
            <a:ext cx="9144000" cy="246888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C9900"/>
              </a:solidFill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gray">
          <a:xfrm>
            <a:off x="0" y="2438400"/>
            <a:ext cx="9144000" cy="1752600"/>
          </a:xfrm>
          <a:prstGeom prst="rect">
            <a:avLst/>
          </a:prstGeom>
          <a:solidFill>
            <a:srgbClr val="372957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19400"/>
            <a:ext cx="7162800" cy="114300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4495800"/>
            <a:ext cx="67198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372957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9" name="Picture 18" descr="HOSE Logo w Name (WHITE PNG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2043" y="2712836"/>
            <a:ext cx="1005757" cy="1401964"/>
          </a:xfrm>
          <a:prstGeom prst="rect">
            <a:avLst/>
          </a:prstGeom>
        </p:spPr>
      </p:pic>
      <p:pic>
        <p:nvPicPr>
          <p:cNvPr id="21" name="Picture 20" descr="HOSE New Building (M-IMAGE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65714" y="182880"/>
            <a:ext cx="4120687" cy="256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80000"/>
              </a:srgbClr>
            </a:outerShdw>
          </a:effectLst>
        </p:spPr>
      </p:pic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719047" y="6477000"/>
            <a:ext cx="2133600" cy="307675"/>
          </a:xfrm>
          <a:prstGeom prst="rect">
            <a:avLst/>
          </a:prstGeom>
        </p:spPr>
        <p:txBody>
          <a:bodyPr/>
          <a:lstStyle>
            <a:lvl1pPr algn="r">
              <a:defRPr sz="1400">
                <a:effectLst/>
                <a:latin typeface="+mj-lt"/>
              </a:defRPr>
            </a:lvl1pPr>
          </a:lstStyle>
          <a:p>
            <a:r>
              <a:rPr lang="en-US"/>
              <a:t>www.hsx.vn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www.hsx.vn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8270B-06CB-493C-BD77-9E097B5F9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31838"/>
            <a:ext cx="2057400" cy="5567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31838"/>
            <a:ext cx="6019800" cy="5567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www.hsx.vn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1E7D-3189-40B1-BADD-16F2075B6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731838"/>
            <a:ext cx="7800975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19225"/>
            <a:ext cx="8229600" cy="48799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www.hsx.vn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24200" y="64770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4CCB941-A8F9-4F13-8017-37E04AC7E5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9225"/>
            <a:ext cx="8382000" cy="4879975"/>
          </a:xfrm>
        </p:spPr>
        <p:txBody>
          <a:bodyPr/>
          <a:lstStyle>
            <a:lvl1pPr>
              <a:buClr>
                <a:srgbClr val="CC9900"/>
              </a:buClr>
              <a:buFont typeface="Calibri" pitchFamily="34" charset="0"/>
              <a:buChar char="●"/>
              <a:defRPr sz="2400">
                <a:solidFill>
                  <a:srgbClr val="372957"/>
                </a:solidFill>
              </a:defRPr>
            </a:lvl1pPr>
            <a:lvl2pPr marL="635000" indent="-285750">
              <a:buClr>
                <a:srgbClr val="CC9900"/>
              </a:buClr>
              <a:buFont typeface="Courier New" pitchFamily="49" charset="0"/>
              <a:buChar char="o"/>
              <a:defRPr sz="2000">
                <a:solidFill>
                  <a:srgbClr val="372957"/>
                </a:solidFill>
              </a:defRPr>
            </a:lvl2pPr>
            <a:lvl3pPr marL="860425" indent="-228600">
              <a:buClr>
                <a:srgbClr val="CC9900"/>
              </a:buClr>
              <a:buFont typeface="Courier New" pitchFamily="49" charset="0"/>
              <a:buChar char="o"/>
              <a:defRPr sz="1800">
                <a:solidFill>
                  <a:srgbClr val="372957"/>
                </a:solidFill>
              </a:defRPr>
            </a:lvl3pPr>
            <a:lvl4pPr marL="1089025" indent="-228600">
              <a:buClr>
                <a:srgbClr val="CC9900"/>
              </a:buClr>
              <a:buFont typeface="Courier New" pitchFamily="49" charset="0"/>
              <a:buChar char="o"/>
              <a:defRPr sz="1600">
                <a:solidFill>
                  <a:srgbClr val="372957"/>
                </a:solidFill>
              </a:defRPr>
            </a:lvl4pPr>
            <a:lvl5pPr marL="1317625" indent="-228600">
              <a:buClr>
                <a:srgbClr val="CC9900"/>
              </a:buClr>
              <a:buFont typeface="Courier New" pitchFamily="49" charset="0"/>
              <a:buChar char="o"/>
              <a:defRPr sz="1400">
                <a:solidFill>
                  <a:srgbClr val="37295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A1FC0E1B-B796-4654-B5AE-633654ADE6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719047" y="6536878"/>
            <a:ext cx="2133600" cy="307675"/>
          </a:xfrm>
          <a:prstGeom prst="rect">
            <a:avLst/>
          </a:prstGeom>
        </p:spPr>
        <p:txBody>
          <a:bodyPr/>
          <a:lstStyle>
            <a:lvl1pPr algn="r">
              <a:defRPr sz="1200">
                <a:effectLst/>
                <a:latin typeface="+mj-lt"/>
              </a:defRPr>
            </a:lvl1pPr>
          </a:lstStyle>
          <a:p>
            <a:r>
              <a:rPr lang="en-US"/>
              <a:t>www.hsx.vn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www.hsx.vn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DDC55-E6A7-4ACD-B971-EA830C7EA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9225"/>
            <a:ext cx="403860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225"/>
            <a:ext cx="403860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www.hsx.vn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600CD-B0BA-4042-ADCF-C1B849C2B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www.hsx.vn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5C77-A628-46B2-AC1E-99351506B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www.hsx.vn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5D141-2B93-4DBC-B19A-D459A3B4C5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www.hsx.vn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A8294-91E4-4E0A-A155-CE73549C4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www.hsx.vn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2D190-5038-49BE-9515-AD3A8B8F6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www.hsx.vn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C0D50-BA9E-4E56-8A74-196406576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1"/>
          <p:cNvSpPr>
            <a:spLocks noChangeArrowheads="1"/>
          </p:cNvSpPr>
          <p:nvPr/>
        </p:nvSpPr>
        <p:spPr bwMode="gray">
          <a:xfrm>
            <a:off x="0" y="0"/>
            <a:ext cx="9144000" cy="822960"/>
          </a:xfrm>
          <a:prstGeom prst="rect">
            <a:avLst/>
          </a:prstGeom>
          <a:solidFill>
            <a:srgbClr val="372957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9225"/>
            <a:ext cx="83820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537325"/>
            <a:ext cx="1524000" cy="3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+mj-lt"/>
              </a:defRPr>
            </a:lvl1pPr>
          </a:lstStyle>
          <a:p>
            <a:fld id="{D551E7D5-98CF-45AB-8A82-E5C0A52BB4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1" y="1222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HOSE Logo w Name (WHITE PNG)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200" y="152400"/>
            <a:ext cx="426389" cy="594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hinh nen.jpg"/>
          <p:cNvPicPr>
            <a:picLocks noChangeAspect="1" noChangeArrowheads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42"/>
            <a:ext cx="9144001" cy="6881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1340768"/>
            <a:ext cx="9144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77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0" b="1" dirty="0">
                <a:solidFill>
                  <a:prstClr val="white"/>
                </a:solidFill>
                <a:latin typeface="Calibri"/>
                <a:cs typeface="+mn-cs"/>
              </a:rPr>
              <a:t>HOCHIMINH STOCK EXCHANGE</a:t>
            </a:r>
          </a:p>
          <a:p>
            <a:pPr algn="ctr" defTabSz="913577" fontAlgn="auto"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1600200" y="2144936"/>
            <a:ext cx="7543800" cy="1143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2500"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CHỨNG QUYỀN CÓ BẢO ĐẢM</a:t>
            </a:r>
          </a:p>
        </p:txBody>
      </p:sp>
      <p:pic>
        <p:nvPicPr>
          <p:cNvPr id="1027" name="Picture 3" descr="\\172.16.3.10\hsx\public\QHCC\THUY PR\Logo HOSE\Logo Chuan\Logo HOSE nen trang a.pn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4085819" y="260648"/>
            <a:ext cx="972361" cy="129685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362598"/>
      </p:ext>
    </p:extLst>
  </p:cSld>
  <p:clrMapOvr>
    <a:masterClrMapping/>
  </p:clrMapOvr>
  <p:transition spd="med" advClick="0" advTm="2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22238"/>
            <a:ext cx="8153401" cy="563562"/>
          </a:xfrm>
        </p:spPr>
        <p:txBody>
          <a:bodyPr/>
          <a:lstStyle/>
          <a:p>
            <a:r>
              <a:rPr lang="en-US" sz="3500" dirty="0" err="1">
                <a:latin typeface="Times New Roman" charset="0"/>
                <a:ea typeface="Times New Roman" charset="0"/>
                <a:cs typeface="Times New Roman" charset="0"/>
              </a:rPr>
              <a:t>Mô</a:t>
            </a:r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dirty="0" err="1">
                <a:latin typeface="Times New Roman" charset="0"/>
                <a:ea typeface="Times New Roman" charset="0"/>
                <a:cs typeface="Times New Roman" charset="0"/>
              </a:rPr>
              <a:t>hình</a:t>
            </a:r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dirty="0" err="1">
                <a:latin typeface="Times New Roman" charset="0"/>
                <a:ea typeface="Times New Roman" charset="0"/>
                <a:cs typeface="Times New Roman" charset="0"/>
              </a:rPr>
              <a:t>định</a:t>
            </a:r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dirty="0" err="1"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sz="35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dirty="0" err="1"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48797" y="2189889"/>
            <a:ext cx="271722" cy="347853"/>
          </a:xfrm>
          <a:custGeom>
            <a:avLst/>
            <a:gdLst>
              <a:gd name="T0" fmla="*/ 116 w 194"/>
              <a:gd name="T1" fmla="*/ 358 h 358"/>
              <a:gd name="T2" fmla="*/ 116 w 194"/>
              <a:gd name="T3" fmla="*/ 313 h 358"/>
              <a:gd name="T4" fmla="*/ 175 w 194"/>
              <a:gd name="T5" fmla="*/ 285 h 358"/>
              <a:gd name="T6" fmla="*/ 194 w 194"/>
              <a:gd name="T7" fmla="*/ 233 h 358"/>
              <a:gd name="T8" fmla="*/ 178 w 194"/>
              <a:gd name="T9" fmla="*/ 183 h 358"/>
              <a:gd name="T10" fmla="*/ 122 w 194"/>
              <a:gd name="T11" fmla="*/ 150 h 358"/>
              <a:gd name="T12" fmla="*/ 80 w 194"/>
              <a:gd name="T13" fmla="*/ 131 h 358"/>
              <a:gd name="T14" fmla="*/ 67 w 194"/>
              <a:gd name="T15" fmla="*/ 112 h 358"/>
              <a:gd name="T16" fmla="*/ 76 w 194"/>
              <a:gd name="T17" fmla="*/ 95 h 358"/>
              <a:gd name="T18" fmla="*/ 105 w 194"/>
              <a:gd name="T19" fmla="*/ 87 h 358"/>
              <a:gd name="T20" fmla="*/ 146 w 194"/>
              <a:gd name="T21" fmla="*/ 93 h 358"/>
              <a:gd name="T22" fmla="*/ 170 w 194"/>
              <a:gd name="T23" fmla="*/ 102 h 358"/>
              <a:gd name="T24" fmla="*/ 183 w 194"/>
              <a:gd name="T25" fmla="*/ 53 h 358"/>
              <a:gd name="T26" fmla="*/ 157 w 194"/>
              <a:gd name="T27" fmla="*/ 43 h 358"/>
              <a:gd name="T28" fmla="*/ 120 w 194"/>
              <a:gd name="T29" fmla="*/ 38 h 358"/>
              <a:gd name="T30" fmla="*/ 120 w 194"/>
              <a:gd name="T31" fmla="*/ 0 h 358"/>
              <a:gd name="T32" fmla="*/ 77 w 194"/>
              <a:gd name="T33" fmla="*/ 0 h 358"/>
              <a:gd name="T34" fmla="*/ 77 w 194"/>
              <a:gd name="T35" fmla="*/ 42 h 358"/>
              <a:gd name="T36" fmla="*/ 22 w 194"/>
              <a:gd name="T37" fmla="*/ 69 h 358"/>
              <a:gd name="T38" fmla="*/ 2 w 194"/>
              <a:gd name="T39" fmla="*/ 120 h 358"/>
              <a:gd name="T40" fmla="*/ 24 w 194"/>
              <a:gd name="T41" fmla="*/ 170 h 358"/>
              <a:gd name="T42" fmla="*/ 79 w 194"/>
              <a:gd name="T43" fmla="*/ 201 h 358"/>
              <a:gd name="T44" fmla="*/ 117 w 194"/>
              <a:gd name="T45" fmla="*/ 218 h 358"/>
              <a:gd name="T46" fmla="*/ 129 w 194"/>
              <a:gd name="T47" fmla="*/ 239 h 358"/>
              <a:gd name="T48" fmla="*/ 116 w 194"/>
              <a:gd name="T49" fmla="*/ 259 h 358"/>
              <a:gd name="T50" fmla="*/ 84 w 194"/>
              <a:gd name="T51" fmla="*/ 267 h 358"/>
              <a:gd name="T52" fmla="*/ 44 w 194"/>
              <a:gd name="T53" fmla="*/ 261 h 358"/>
              <a:gd name="T54" fmla="*/ 13 w 194"/>
              <a:gd name="T55" fmla="*/ 247 h 358"/>
              <a:gd name="T56" fmla="*/ 0 w 194"/>
              <a:gd name="T57" fmla="*/ 298 h 358"/>
              <a:gd name="T58" fmla="*/ 31 w 194"/>
              <a:gd name="T59" fmla="*/ 310 h 358"/>
              <a:gd name="T60" fmla="*/ 72 w 194"/>
              <a:gd name="T61" fmla="*/ 317 h 358"/>
              <a:gd name="T62" fmla="*/ 72 w 194"/>
              <a:gd name="T63" fmla="*/ 358 h 358"/>
              <a:gd name="T64" fmla="*/ 116 w 194"/>
              <a:gd name="T65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4" h="358">
                <a:moveTo>
                  <a:pt x="116" y="358"/>
                </a:moveTo>
                <a:cubicBezTo>
                  <a:pt x="116" y="313"/>
                  <a:pt x="116" y="313"/>
                  <a:pt x="116" y="313"/>
                </a:cubicBezTo>
                <a:cubicBezTo>
                  <a:pt x="142" y="309"/>
                  <a:pt x="161" y="299"/>
                  <a:pt x="175" y="285"/>
                </a:cubicBezTo>
                <a:cubicBezTo>
                  <a:pt x="188" y="270"/>
                  <a:pt x="194" y="253"/>
                  <a:pt x="194" y="233"/>
                </a:cubicBezTo>
                <a:cubicBezTo>
                  <a:pt x="194" y="213"/>
                  <a:pt x="189" y="197"/>
                  <a:pt x="178" y="183"/>
                </a:cubicBezTo>
                <a:cubicBezTo>
                  <a:pt x="166" y="170"/>
                  <a:pt x="148" y="159"/>
                  <a:pt x="122" y="150"/>
                </a:cubicBezTo>
                <a:cubicBezTo>
                  <a:pt x="102" y="143"/>
                  <a:pt x="89" y="137"/>
                  <a:pt x="80" y="131"/>
                </a:cubicBezTo>
                <a:cubicBezTo>
                  <a:pt x="71" y="125"/>
                  <a:pt x="67" y="119"/>
                  <a:pt x="67" y="112"/>
                </a:cubicBezTo>
                <a:cubicBezTo>
                  <a:pt x="67" y="106"/>
                  <a:pt x="70" y="100"/>
                  <a:pt x="76" y="95"/>
                </a:cubicBezTo>
                <a:cubicBezTo>
                  <a:pt x="81" y="90"/>
                  <a:pt x="91" y="87"/>
                  <a:pt x="105" y="87"/>
                </a:cubicBezTo>
                <a:cubicBezTo>
                  <a:pt x="122" y="87"/>
                  <a:pt x="136" y="89"/>
                  <a:pt x="146" y="93"/>
                </a:cubicBezTo>
                <a:cubicBezTo>
                  <a:pt x="157" y="96"/>
                  <a:pt x="165" y="99"/>
                  <a:pt x="170" y="102"/>
                </a:cubicBezTo>
                <a:cubicBezTo>
                  <a:pt x="183" y="53"/>
                  <a:pt x="183" y="53"/>
                  <a:pt x="183" y="53"/>
                </a:cubicBezTo>
                <a:cubicBezTo>
                  <a:pt x="176" y="49"/>
                  <a:pt x="167" y="46"/>
                  <a:pt x="157" y="43"/>
                </a:cubicBezTo>
                <a:cubicBezTo>
                  <a:pt x="146" y="41"/>
                  <a:pt x="134" y="39"/>
                  <a:pt x="120" y="38"/>
                </a:cubicBezTo>
                <a:cubicBezTo>
                  <a:pt x="120" y="0"/>
                  <a:pt x="120" y="0"/>
                  <a:pt x="12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42"/>
                  <a:pt x="77" y="42"/>
                  <a:pt x="77" y="42"/>
                </a:cubicBezTo>
                <a:cubicBezTo>
                  <a:pt x="53" y="46"/>
                  <a:pt x="34" y="55"/>
                  <a:pt x="22" y="69"/>
                </a:cubicBezTo>
                <a:cubicBezTo>
                  <a:pt x="9" y="83"/>
                  <a:pt x="3" y="100"/>
                  <a:pt x="2" y="120"/>
                </a:cubicBezTo>
                <a:cubicBezTo>
                  <a:pt x="3" y="141"/>
                  <a:pt x="10" y="158"/>
                  <a:pt x="24" y="170"/>
                </a:cubicBezTo>
                <a:cubicBezTo>
                  <a:pt x="37" y="183"/>
                  <a:pt x="56" y="193"/>
                  <a:pt x="79" y="201"/>
                </a:cubicBezTo>
                <a:cubicBezTo>
                  <a:pt x="96" y="206"/>
                  <a:pt x="108" y="212"/>
                  <a:pt x="117" y="218"/>
                </a:cubicBezTo>
                <a:cubicBezTo>
                  <a:pt x="125" y="224"/>
                  <a:pt x="129" y="231"/>
                  <a:pt x="129" y="239"/>
                </a:cubicBezTo>
                <a:cubicBezTo>
                  <a:pt x="129" y="248"/>
                  <a:pt x="124" y="255"/>
                  <a:pt x="116" y="259"/>
                </a:cubicBezTo>
                <a:cubicBezTo>
                  <a:pt x="107" y="264"/>
                  <a:pt x="97" y="267"/>
                  <a:pt x="84" y="267"/>
                </a:cubicBezTo>
                <a:cubicBezTo>
                  <a:pt x="70" y="267"/>
                  <a:pt x="56" y="265"/>
                  <a:pt x="44" y="261"/>
                </a:cubicBezTo>
                <a:cubicBezTo>
                  <a:pt x="32" y="257"/>
                  <a:pt x="22" y="252"/>
                  <a:pt x="13" y="247"/>
                </a:cubicBezTo>
                <a:cubicBezTo>
                  <a:pt x="0" y="298"/>
                  <a:pt x="0" y="298"/>
                  <a:pt x="0" y="298"/>
                </a:cubicBezTo>
                <a:cubicBezTo>
                  <a:pt x="7" y="303"/>
                  <a:pt x="18" y="307"/>
                  <a:pt x="31" y="310"/>
                </a:cubicBezTo>
                <a:cubicBezTo>
                  <a:pt x="44" y="314"/>
                  <a:pt x="57" y="316"/>
                  <a:pt x="72" y="317"/>
                </a:cubicBezTo>
                <a:cubicBezTo>
                  <a:pt x="72" y="358"/>
                  <a:pt x="72" y="358"/>
                  <a:pt x="72" y="358"/>
                </a:cubicBezTo>
                <a:cubicBezTo>
                  <a:pt x="116" y="358"/>
                  <a:pt x="116" y="358"/>
                  <a:pt x="116" y="358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430331" y="3529177"/>
            <a:ext cx="299987" cy="230963"/>
          </a:xfrm>
          <a:custGeom>
            <a:avLst/>
            <a:gdLst>
              <a:gd name="T0" fmla="*/ 0 w 352"/>
              <a:gd name="T1" fmla="*/ 240 h 272"/>
              <a:gd name="T2" fmla="*/ 320 w 352"/>
              <a:gd name="T3" fmla="*/ 272 h 272"/>
              <a:gd name="T4" fmla="*/ 352 w 352"/>
              <a:gd name="T5" fmla="*/ 0 h 272"/>
              <a:gd name="T6" fmla="*/ 88 w 352"/>
              <a:gd name="T7" fmla="*/ 248 h 272"/>
              <a:gd name="T8" fmla="*/ 24 w 352"/>
              <a:gd name="T9" fmla="*/ 184 h 272"/>
              <a:gd name="T10" fmla="*/ 88 w 352"/>
              <a:gd name="T11" fmla="*/ 248 h 272"/>
              <a:gd name="T12" fmla="*/ 24 w 352"/>
              <a:gd name="T13" fmla="*/ 168 h 272"/>
              <a:gd name="T14" fmla="*/ 88 w 352"/>
              <a:gd name="T15" fmla="*/ 104 h 272"/>
              <a:gd name="T16" fmla="*/ 88 w 352"/>
              <a:gd name="T17" fmla="*/ 88 h 272"/>
              <a:gd name="T18" fmla="*/ 24 w 352"/>
              <a:gd name="T19" fmla="*/ 24 h 272"/>
              <a:gd name="T20" fmla="*/ 88 w 352"/>
              <a:gd name="T21" fmla="*/ 88 h 272"/>
              <a:gd name="T22" fmla="*/ 104 w 352"/>
              <a:gd name="T23" fmla="*/ 248 h 272"/>
              <a:gd name="T24" fmla="*/ 168 w 352"/>
              <a:gd name="T25" fmla="*/ 184 h 272"/>
              <a:gd name="T26" fmla="*/ 168 w 352"/>
              <a:gd name="T27" fmla="*/ 168 h 272"/>
              <a:gd name="T28" fmla="*/ 104 w 352"/>
              <a:gd name="T29" fmla="*/ 104 h 272"/>
              <a:gd name="T30" fmla="*/ 168 w 352"/>
              <a:gd name="T31" fmla="*/ 168 h 272"/>
              <a:gd name="T32" fmla="*/ 104 w 352"/>
              <a:gd name="T33" fmla="*/ 88 h 272"/>
              <a:gd name="T34" fmla="*/ 168 w 352"/>
              <a:gd name="T35" fmla="*/ 24 h 272"/>
              <a:gd name="T36" fmla="*/ 248 w 352"/>
              <a:gd name="T37" fmla="*/ 248 h 272"/>
              <a:gd name="T38" fmla="*/ 184 w 352"/>
              <a:gd name="T39" fmla="*/ 184 h 272"/>
              <a:gd name="T40" fmla="*/ 248 w 352"/>
              <a:gd name="T41" fmla="*/ 248 h 272"/>
              <a:gd name="T42" fmla="*/ 184 w 352"/>
              <a:gd name="T43" fmla="*/ 168 h 272"/>
              <a:gd name="T44" fmla="*/ 248 w 352"/>
              <a:gd name="T45" fmla="*/ 104 h 272"/>
              <a:gd name="T46" fmla="*/ 248 w 352"/>
              <a:gd name="T47" fmla="*/ 88 h 272"/>
              <a:gd name="T48" fmla="*/ 184 w 352"/>
              <a:gd name="T49" fmla="*/ 24 h 272"/>
              <a:gd name="T50" fmla="*/ 248 w 352"/>
              <a:gd name="T51" fmla="*/ 88 h 272"/>
              <a:gd name="T52" fmla="*/ 264 w 352"/>
              <a:gd name="T53" fmla="*/ 248 h 272"/>
              <a:gd name="T54" fmla="*/ 328 w 352"/>
              <a:gd name="T55" fmla="*/ 184 h 272"/>
              <a:gd name="T56" fmla="*/ 328 w 352"/>
              <a:gd name="T57" fmla="*/ 168 h 272"/>
              <a:gd name="T58" fmla="*/ 264 w 352"/>
              <a:gd name="T59" fmla="*/ 104 h 272"/>
              <a:gd name="T60" fmla="*/ 328 w 352"/>
              <a:gd name="T61" fmla="*/ 168 h 272"/>
              <a:gd name="T62" fmla="*/ 264 w 352"/>
              <a:gd name="T63" fmla="*/ 88 h 272"/>
              <a:gd name="T64" fmla="*/ 328 w 352"/>
              <a:gd name="T65" fmla="*/ 24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272">
                <a:moveTo>
                  <a:pt x="0" y="0"/>
                </a:moveTo>
                <a:cubicBezTo>
                  <a:pt x="0" y="240"/>
                  <a:pt x="0" y="240"/>
                  <a:pt x="0" y="240"/>
                </a:cubicBezTo>
                <a:cubicBezTo>
                  <a:pt x="0" y="258"/>
                  <a:pt x="14" y="272"/>
                  <a:pt x="32" y="272"/>
                </a:cubicBezTo>
                <a:cubicBezTo>
                  <a:pt x="320" y="272"/>
                  <a:pt x="320" y="272"/>
                  <a:pt x="320" y="272"/>
                </a:cubicBezTo>
                <a:cubicBezTo>
                  <a:pt x="338" y="272"/>
                  <a:pt x="352" y="258"/>
                  <a:pt x="352" y="240"/>
                </a:cubicBezTo>
                <a:cubicBezTo>
                  <a:pt x="352" y="0"/>
                  <a:pt x="352" y="0"/>
                  <a:pt x="352" y="0"/>
                </a:cubicBezTo>
                <a:lnTo>
                  <a:pt x="0" y="0"/>
                </a:lnTo>
                <a:close/>
                <a:moveTo>
                  <a:pt x="88" y="248"/>
                </a:moveTo>
                <a:cubicBezTo>
                  <a:pt x="24" y="248"/>
                  <a:pt x="24" y="248"/>
                  <a:pt x="24" y="248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88" y="184"/>
                  <a:pt x="88" y="184"/>
                  <a:pt x="88" y="184"/>
                </a:cubicBezTo>
                <a:lnTo>
                  <a:pt x="88" y="248"/>
                </a:lnTo>
                <a:close/>
                <a:moveTo>
                  <a:pt x="88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88" y="104"/>
                  <a:pt x="88" y="104"/>
                  <a:pt x="88" y="104"/>
                </a:cubicBezTo>
                <a:lnTo>
                  <a:pt x="88" y="168"/>
                </a:lnTo>
                <a:close/>
                <a:moveTo>
                  <a:pt x="88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24"/>
                  <a:pt x="24" y="24"/>
                  <a:pt x="24" y="24"/>
                </a:cubicBezTo>
                <a:cubicBezTo>
                  <a:pt x="88" y="24"/>
                  <a:pt x="88" y="24"/>
                  <a:pt x="88" y="24"/>
                </a:cubicBezTo>
                <a:lnTo>
                  <a:pt x="88" y="88"/>
                </a:lnTo>
                <a:close/>
                <a:moveTo>
                  <a:pt x="168" y="248"/>
                </a:moveTo>
                <a:cubicBezTo>
                  <a:pt x="104" y="248"/>
                  <a:pt x="104" y="248"/>
                  <a:pt x="104" y="248"/>
                </a:cubicBezTo>
                <a:cubicBezTo>
                  <a:pt x="104" y="184"/>
                  <a:pt x="104" y="184"/>
                  <a:pt x="104" y="184"/>
                </a:cubicBezTo>
                <a:cubicBezTo>
                  <a:pt x="168" y="184"/>
                  <a:pt x="168" y="184"/>
                  <a:pt x="168" y="184"/>
                </a:cubicBezTo>
                <a:lnTo>
                  <a:pt x="168" y="248"/>
                </a:lnTo>
                <a:close/>
                <a:moveTo>
                  <a:pt x="168" y="168"/>
                </a:moveTo>
                <a:cubicBezTo>
                  <a:pt x="104" y="168"/>
                  <a:pt x="104" y="168"/>
                  <a:pt x="104" y="168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68"/>
                </a:lnTo>
                <a:close/>
                <a:moveTo>
                  <a:pt x="168" y="88"/>
                </a:moveTo>
                <a:cubicBezTo>
                  <a:pt x="104" y="88"/>
                  <a:pt x="104" y="88"/>
                  <a:pt x="104" y="88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88"/>
                </a:lnTo>
                <a:close/>
                <a:moveTo>
                  <a:pt x="248" y="248"/>
                </a:moveTo>
                <a:cubicBezTo>
                  <a:pt x="184" y="248"/>
                  <a:pt x="184" y="248"/>
                  <a:pt x="184" y="248"/>
                </a:cubicBezTo>
                <a:cubicBezTo>
                  <a:pt x="184" y="184"/>
                  <a:pt x="184" y="184"/>
                  <a:pt x="184" y="184"/>
                </a:cubicBezTo>
                <a:cubicBezTo>
                  <a:pt x="248" y="184"/>
                  <a:pt x="248" y="184"/>
                  <a:pt x="248" y="184"/>
                </a:cubicBezTo>
                <a:lnTo>
                  <a:pt x="248" y="248"/>
                </a:lnTo>
                <a:close/>
                <a:moveTo>
                  <a:pt x="248" y="168"/>
                </a:moveTo>
                <a:cubicBezTo>
                  <a:pt x="184" y="168"/>
                  <a:pt x="184" y="168"/>
                  <a:pt x="184" y="168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248" y="104"/>
                  <a:pt x="248" y="104"/>
                  <a:pt x="248" y="104"/>
                </a:cubicBezTo>
                <a:lnTo>
                  <a:pt x="248" y="168"/>
                </a:lnTo>
                <a:close/>
                <a:moveTo>
                  <a:pt x="248" y="88"/>
                </a:moveTo>
                <a:cubicBezTo>
                  <a:pt x="184" y="88"/>
                  <a:pt x="184" y="88"/>
                  <a:pt x="184" y="88"/>
                </a:cubicBezTo>
                <a:cubicBezTo>
                  <a:pt x="184" y="24"/>
                  <a:pt x="184" y="24"/>
                  <a:pt x="184" y="24"/>
                </a:cubicBezTo>
                <a:cubicBezTo>
                  <a:pt x="248" y="24"/>
                  <a:pt x="248" y="24"/>
                  <a:pt x="248" y="24"/>
                </a:cubicBezTo>
                <a:lnTo>
                  <a:pt x="248" y="88"/>
                </a:lnTo>
                <a:close/>
                <a:moveTo>
                  <a:pt x="328" y="248"/>
                </a:moveTo>
                <a:cubicBezTo>
                  <a:pt x="264" y="248"/>
                  <a:pt x="264" y="248"/>
                  <a:pt x="264" y="248"/>
                </a:cubicBezTo>
                <a:cubicBezTo>
                  <a:pt x="264" y="184"/>
                  <a:pt x="264" y="184"/>
                  <a:pt x="264" y="184"/>
                </a:cubicBezTo>
                <a:cubicBezTo>
                  <a:pt x="328" y="184"/>
                  <a:pt x="328" y="184"/>
                  <a:pt x="328" y="184"/>
                </a:cubicBezTo>
                <a:lnTo>
                  <a:pt x="328" y="248"/>
                </a:lnTo>
                <a:close/>
                <a:moveTo>
                  <a:pt x="328" y="168"/>
                </a:moveTo>
                <a:cubicBezTo>
                  <a:pt x="264" y="168"/>
                  <a:pt x="264" y="168"/>
                  <a:pt x="264" y="168"/>
                </a:cubicBezTo>
                <a:cubicBezTo>
                  <a:pt x="264" y="104"/>
                  <a:pt x="264" y="104"/>
                  <a:pt x="264" y="104"/>
                </a:cubicBezTo>
                <a:cubicBezTo>
                  <a:pt x="328" y="104"/>
                  <a:pt x="328" y="104"/>
                  <a:pt x="328" y="104"/>
                </a:cubicBezTo>
                <a:lnTo>
                  <a:pt x="328" y="168"/>
                </a:lnTo>
                <a:close/>
                <a:moveTo>
                  <a:pt x="328" y="88"/>
                </a:moveTo>
                <a:cubicBezTo>
                  <a:pt x="264" y="88"/>
                  <a:pt x="264" y="88"/>
                  <a:pt x="264" y="88"/>
                </a:cubicBezTo>
                <a:cubicBezTo>
                  <a:pt x="264" y="24"/>
                  <a:pt x="264" y="24"/>
                  <a:pt x="264" y="24"/>
                </a:cubicBezTo>
                <a:cubicBezTo>
                  <a:pt x="328" y="24"/>
                  <a:pt x="328" y="24"/>
                  <a:pt x="328" y="24"/>
                </a:cubicBezTo>
                <a:lnTo>
                  <a:pt x="328" y="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432816" y="3429000"/>
            <a:ext cx="299987" cy="95571"/>
          </a:xfrm>
          <a:custGeom>
            <a:avLst/>
            <a:gdLst>
              <a:gd name="T0" fmla="*/ 320 w 352"/>
              <a:gd name="T1" fmla="*/ 48 h 112"/>
              <a:gd name="T2" fmla="*/ 268 w 352"/>
              <a:gd name="T3" fmla="*/ 48 h 112"/>
              <a:gd name="T4" fmla="*/ 268 w 352"/>
              <a:gd name="T5" fmla="*/ 12 h 112"/>
              <a:gd name="T6" fmla="*/ 256 w 352"/>
              <a:gd name="T7" fmla="*/ 0 h 112"/>
              <a:gd name="T8" fmla="*/ 244 w 352"/>
              <a:gd name="T9" fmla="*/ 12 h 112"/>
              <a:gd name="T10" fmla="*/ 244 w 352"/>
              <a:gd name="T11" fmla="*/ 48 h 112"/>
              <a:gd name="T12" fmla="*/ 108 w 352"/>
              <a:gd name="T13" fmla="*/ 48 h 112"/>
              <a:gd name="T14" fmla="*/ 108 w 352"/>
              <a:gd name="T15" fmla="*/ 12 h 112"/>
              <a:gd name="T16" fmla="*/ 96 w 352"/>
              <a:gd name="T17" fmla="*/ 0 h 112"/>
              <a:gd name="T18" fmla="*/ 84 w 352"/>
              <a:gd name="T19" fmla="*/ 12 h 112"/>
              <a:gd name="T20" fmla="*/ 84 w 352"/>
              <a:gd name="T21" fmla="*/ 48 h 112"/>
              <a:gd name="T22" fmla="*/ 32 w 352"/>
              <a:gd name="T23" fmla="*/ 48 h 112"/>
              <a:gd name="T24" fmla="*/ 0 w 352"/>
              <a:gd name="T25" fmla="*/ 80 h 112"/>
              <a:gd name="T26" fmla="*/ 0 w 352"/>
              <a:gd name="T27" fmla="*/ 108 h 112"/>
              <a:gd name="T28" fmla="*/ 0 w 352"/>
              <a:gd name="T29" fmla="*/ 108 h 112"/>
              <a:gd name="T30" fmla="*/ 0 w 352"/>
              <a:gd name="T31" fmla="*/ 112 h 112"/>
              <a:gd name="T32" fmla="*/ 352 w 352"/>
              <a:gd name="T33" fmla="*/ 112 h 112"/>
              <a:gd name="T34" fmla="*/ 352 w 352"/>
              <a:gd name="T35" fmla="*/ 108 h 112"/>
              <a:gd name="T36" fmla="*/ 352 w 352"/>
              <a:gd name="T37" fmla="*/ 108 h 112"/>
              <a:gd name="T38" fmla="*/ 352 w 352"/>
              <a:gd name="T39" fmla="*/ 80 h 112"/>
              <a:gd name="T40" fmla="*/ 320 w 352"/>
              <a:gd name="T41" fmla="*/ 48 h 112"/>
              <a:gd name="T42" fmla="*/ 96 w 352"/>
              <a:gd name="T43" fmla="*/ 104 h 112"/>
              <a:gd name="T44" fmla="*/ 72 w 352"/>
              <a:gd name="T45" fmla="*/ 80 h 112"/>
              <a:gd name="T46" fmla="*/ 84 w 352"/>
              <a:gd name="T47" fmla="*/ 59 h 112"/>
              <a:gd name="T48" fmla="*/ 84 w 352"/>
              <a:gd name="T49" fmla="*/ 80 h 112"/>
              <a:gd name="T50" fmla="*/ 96 w 352"/>
              <a:gd name="T51" fmla="*/ 92 h 112"/>
              <a:gd name="T52" fmla="*/ 108 w 352"/>
              <a:gd name="T53" fmla="*/ 80 h 112"/>
              <a:gd name="T54" fmla="*/ 108 w 352"/>
              <a:gd name="T55" fmla="*/ 59 h 112"/>
              <a:gd name="T56" fmla="*/ 120 w 352"/>
              <a:gd name="T57" fmla="*/ 80 h 112"/>
              <a:gd name="T58" fmla="*/ 96 w 352"/>
              <a:gd name="T59" fmla="*/ 104 h 112"/>
              <a:gd name="T60" fmla="*/ 256 w 352"/>
              <a:gd name="T61" fmla="*/ 104 h 112"/>
              <a:gd name="T62" fmla="*/ 232 w 352"/>
              <a:gd name="T63" fmla="*/ 80 h 112"/>
              <a:gd name="T64" fmla="*/ 244 w 352"/>
              <a:gd name="T65" fmla="*/ 59 h 112"/>
              <a:gd name="T66" fmla="*/ 244 w 352"/>
              <a:gd name="T67" fmla="*/ 80 h 112"/>
              <a:gd name="T68" fmla="*/ 256 w 352"/>
              <a:gd name="T69" fmla="*/ 92 h 112"/>
              <a:gd name="T70" fmla="*/ 268 w 352"/>
              <a:gd name="T71" fmla="*/ 80 h 112"/>
              <a:gd name="T72" fmla="*/ 268 w 352"/>
              <a:gd name="T73" fmla="*/ 59 h 112"/>
              <a:gd name="T74" fmla="*/ 280 w 352"/>
              <a:gd name="T75" fmla="*/ 80 h 112"/>
              <a:gd name="T76" fmla="*/ 256 w 352"/>
              <a:gd name="T77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2" h="112">
                <a:moveTo>
                  <a:pt x="320" y="48"/>
                </a:moveTo>
                <a:cubicBezTo>
                  <a:pt x="268" y="48"/>
                  <a:pt x="268" y="48"/>
                  <a:pt x="268" y="48"/>
                </a:cubicBezTo>
                <a:cubicBezTo>
                  <a:pt x="268" y="12"/>
                  <a:pt x="268" y="12"/>
                  <a:pt x="268" y="12"/>
                </a:cubicBezTo>
                <a:cubicBezTo>
                  <a:pt x="268" y="5"/>
                  <a:pt x="263" y="0"/>
                  <a:pt x="256" y="0"/>
                </a:cubicBezTo>
                <a:cubicBezTo>
                  <a:pt x="249" y="0"/>
                  <a:pt x="244" y="5"/>
                  <a:pt x="244" y="12"/>
                </a:cubicBezTo>
                <a:cubicBezTo>
                  <a:pt x="244" y="48"/>
                  <a:pt x="244" y="48"/>
                  <a:pt x="244" y="48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5"/>
                  <a:pt x="103" y="0"/>
                  <a:pt x="96" y="0"/>
                </a:cubicBezTo>
                <a:cubicBezTo>
                  <a:pt x="89" y="0"/>
                  <a:pt x="84" y="5"/>
                  <a:pt x="84" y="12"/>
                </a:cubicBezTo>
                <a:cubicBezTo>
                  <a:pt x="84" y="48"/>
                  <a:pt x="84" y="48"/>
                  <a:pt x="84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14" y="48"/>
                  <a:pt x="0" y="62"/>
                  <a:pt x="0" y="8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2"/>
                  <a:pt x="0" y="112"/>
                  <a:pt x="0" y="112"/>
                </a:cubicBezTo>
                <a:cubicBezTo>
                  <a:pt x="352" y="112"/>
                  <a:pt x="352" y="112"/>
                  <a:pt x="352" y="112"/>
                </a:cubicBezTo>
                <a:cubicBezTo>
                  <a:pt x="352" y="108"/>
                  <a:pt x="352" y="108"/>
                  <a:pt x="352" y="108"/>
                </a:cubicBezTo>
                <a:cubicBezTo>
                  <a:pt x="352" y="108"/>
                  <a:pt x="352" y="108"/>
                  <a:pt x="352" y="108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62"/>
                  <a:pt x="338" y="48"/>
                  <a:pt x="320" y="48"/>
                </a:cubicBezTo>
                <a:close/>
                <a:moveTo>
                  <a:pt x="96" y="104"/>
                </a:moveTo>
                <a:cubicBezTo>
                  <a:pt x="83" y="104"/>
                  <a:pt x="72" y="93"/>
                  <a:pt x="72" y="80"/>
                </a:cubicBezTo>
                <a:cubicBezTo>
                  <a:pt x="72" y="71"/>
                  <a:pt x="77" y="63"/>
                  <a:pt x="84" y="59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87"/>
                  <a:pt x="89" y="92"/>
                  <a:pt x="96" y="92"/>
                </a:cubicBezTo>
                <a:cubicBezTo>
                  <a:pt x="103" y="92"/>
                  <a:pt x="108" y="87"/>
                  <a:pt x="108" y="80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15" y="63"/>
                  <a:pt x="120" y="71"/>
                  <a:pt x="120" y="80"/>
                </a:cubicBezTo>
                <a:cubicBezTo>
                  <a:pt x="120" y="93"/>
                  <a:pt x="109" y="104"/>
                  <a:pt x="96" y="104"/>
                </a:cubicBezTo>
                <a:close/>
                <a:moveTo>
                  <a:pt x="256" y="104"/>
                </a:moveTo>
                <a:cubicBezTo>
                  <a:pt x="243" y="104"/>
                  <a:pt x="232" y="93"/>
                  <a:pt x="232" y="80"/>
                </a:cubicBezTo>
                <a:cubicBezTo>
                  <a:pt x="232" y="71"/>
                  <a:pt x="237" y="63"/>
                  <a:pt x="244" y="59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4" y="87"/>
                  <a:pt x="249" y="92"/>
                  <a:pt x="256" y="92"/>
                </a:cubicBezTo>
                <a:cubicBezTo>
                  <a:pt x="263" y="92"/>
                  <a:pt x="268" y="87"/>
                  <a:pt x="268" y="80"/>
                </a:cubicBezTo>
                <a:cubicBezTo>
                  <a:pt x="268" y="59"/>
                  <a:pt x="268" y="59"/>
                  <a:pt x="268" y="59"/>
                </a:cubicBezTo>
                <a:cubicBezTo>
                  <a:pt x="275" y="63"/>
                  <a:pt x="280" y="71"/>
                  <a:pt x="280" y="80"/>
                </a:cubicBezTo>
                <a:cubicBezTo>
                  <a:pt x="280" y="93"/>
                  <a:pt x="269" y="104"/>
                  <a:pt x="256" y="10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4628779"/>
            <a:ext cx="478454" cy="401159"/>
            <a:chOff x="6138788" y="3974943"/>
            <a:chExt cx="1135429" cy="77515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138788" y="4521791"/>
              <a:ext cx="1135429" cy="0"/>
            </a:xfrm>
            <a:prstGeom prst="lin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138788" y="3974943"/>
              <a:ext cx="1079303" cy="775154"/>
            </a:xfrm>
            <a:custGeom>
              <a:avLst/>
              <a:gdLst>
                <a:gd name="T0" fmla="*/ 264 w 265"/>
                <a:gd name="T1" fmla="*/ 27 h 161"/>
                <a:gd name="T2" fmla="*/ 260 w 265"/>
                <a:gd name="T3" fmla="*/ 4 h 161"/>
                <a:gd name="T4" fmla="*/ 252 w 265"/>
                <a:gd name="T5" fmla="*/ 2 h 161"/>
                <a:gd name="T6" fmla="*/ 237 w 265"/>
                <a:gd name="T7" fmla="*/ 20 h 161"/>
                <a:gd name="T8" fmla="*/ 243 w 265"/>
                <a:gd name="T9" fmla="*/ 24 h 161"/>
                <a:gd name="T10" fmla="*/ 187 w 265"/>
                <a:gd name="T11" fmla="*/ 23 h 161"/>
                <a:gd name="T12" fmla="*/ 174 w 265"/>
                <a:gd name="T13" fmla="*/ 23 h 161"/>
                <a:gd name="T14" fmla="*/ 144 w 265"/>
                <a:gd name="T15" fmla="*/ 111 h 161"/>
                <a:gd name="T16" fmla="*/ 126 w 265"/>
                <a:gd name="T17" fmla="*/ 72 h 161"/>
                <a:gd name="T18" fmla="*/ 120 w 265"/>
                <a:gd name="T19" fmla="*/ 68 h 161"/>
                <a:gd name="T20" fmla="*/ 93 w 265"/>
                <a:gd name="T21" fmla="*/ 111 h 161"/>
                <a:gd name="T22" fmla="*/ 84 w 265"/>
                <a:gd name="T23" fmla="*/ 113 h 161"/>
                <a:gd name="T24" fmla="*/ 91 w 265"/>
                <a:gd name="T25" fmla="*/ 115 h 161"/>
                <a:gd name="T26" fmla="*/ 73 w 265"/>
                <a:gd name="T27" fmla="*/ 110 h 161"/>
                <a:gd name="T28" fmla="*/ 64 w 265"/>
                <a:gd name="T29" fmla="*/ 108 h 161"/>
                <a:gd name="T30" fmla="*/ 57 w 265"/>
                <a:gd name="T31" fmla="*/ 111 h 161"/>
                <a:gd name="T32" fmla="*/ 55 w 265"/>
                <a:gd name="T33" fmla="*/ 114 h 161"/>
                <a:gd name="T34" fmla="*/ 2 w 265"/>
                <a:gd name="T35" fmla="*/ 158 h 161"/>
                <a:gd name="T36" fmla="*/ 11 w 265"/>
                <a:gd name="T37" fmla="*/ 160 h 161"/>
                <a:gd name="T38" fmla="*/ 78 w 265"/>
                <a:gd name="T39" fmla="*/ 145 h 161"/>
                <a:gd name="T40" fmla="*/ 84 w 265"/>
                <a:gd name="T41" fmla="*/ 148 h 161"/>
                <a:gd name="T42" fmla="*/ 119 w 265"/>
                <a:gd name="T43" fmla="*/ 89 h 161"/>
                <a:gd name="T44" fmla="*/ 148 w 265"/>
                <a:gd name="T45" fmla="*/ 148 h 161"/>
                <a:gd name="T46" fmla="*/ 155 w 265"/>
                <a:gd name="T47" fmla="*/ 143 h 161"/>
                <a:gd name="T48" fmla="*/ 208 w 265"/>
                <a:gd name="T49" fmla="*/ 111 h 161"/>
                <a:gd name="T50" fmla="*/ 201 w 265"/>
                <a:gd name="T51" fmla="*/ 113 h 161"/>
                <a:gd name="T52" fmla="*/ 209 w 265"/>
                <a:gd name="T53" fmla="*/ 115 h 161"/>
                <a:gd name="T54" fmla="*/ 222 w 265"/>
                <a:gd name="T55" fmla="*/ 137 h 161"/>
                <a:gd name="T56" fmla="*/ 229 w 265"/>
                <a:gd name="T57" fmla="*/ 132 h 161"/>
                <a:gd name="T58" fmla="*/ 240 w 265"/>
                <a:gd name="T59" fmla="*/ 115 h 161"/>
                <a:gd name="T60" fmla="*/ 240 w 265"/>
                <a:gd name="T61" fmla="*/ 111 h 161"/>
                <a:gd name="T62" fmla="*/ 256 w 265"/>
                <a:gd name="T63" fmla="*/ 27 h 161"/>
                <a:gd name="T64" fmla="*/ 147 w 265"/>
                <a:gd name="T65" fmla="*/ 122 h 161"/>
                <a:gd name="T66" fmla="*/ 144 w 265"/>
                <a:gd name="T67" fmla="*/ 115 h 161"/>
                <a:gd name="T68" fmla="*/ 147 w 265"/>
                <a:gd name="T69" fmla="*/ 12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161">
                  <a:moveTo>
                    <a:pt x="259" y="28"/>
                  </a:moveTo>
                  <a:cubicBezTo>
                    <a:pt x="261" y="28"/>
                    <a:pt x="262" y="28"/>
                    <a:pt x="264" y="27"/>
                  </a:cubicBezTo>
                  <a:cubicBezTo>
                    <a:pt x="265" y="25"/>
                    <a:pt x="265" y="24"/>
                    <a:pt x="265" y="22"/>
                  </a:cubicBezTo>
                  <a:cubicBezTo>
                    <a:pt x="260" y="4"/>
                    <a:pt x="260" y="4"/>
                    <a:pt x="260" y="4"/>
                  </a:cubicBezTo>
                  <a:cubicBezTo>
                    <a:pt x="259" y="2"/>
                    <a:pt x="258" y="1"/>
                    <a:pt x="256" y="1"/>
                  </a:cubicBezTo>
                  <a:cubicBezTo>
                    <a:pt x="255" y="0"/>
                    <a:pt x="253" y="1"/>
                    <a:pt x="252" y="2"/>
                  </a:cubicBezTo>
                  <a:cubicBezTo>
                    <a:pt x="239" y="15"/>
                    <a:pt x="239" y="15"/>
                    <a:pt x="239" y="15"/>
                  </a:cubicBezTo>
                  <a:cubicBezTo>
                    <a:pt x="237" y="17"/>
                    <a:pt x="237" y="18"/>
                    <a:pt x="237" y="20"/>
                  </a:cubicBezTo>
                  <a:cubicBezTo>
                    <a:pt x="238" y="22"/>
                    <a:pt x="239" y="23"/>
                    <a:pt x="241" y="23"/>
                  </a:cubicBezTo>
                  <a:cubicBezTo>
                    <a:pt x="243" y="24"/>
                    <a:pt x="243" y="24"/>
                    <a:pt x="243" y="24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187" y="23"/>
                    <a:pt x="187" y="23"/>
                    <a:pt x="187" y="23"/>
                  </a:cubicBezTo>
                  <a:cubicBezTo>
                    <a:pt x="186" y="20"/>
                    <a:pt x="183" y="18"/>
                    <a:pt x="180" y="19"/>
                  </a:cubicBezTo>
                  <a:cubicBezTo>
                    <a:pt x="178" y="19"/>
                    <a:pt x="175" y="21"/>
                    <a:pt x="174" y="2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3" y="111"/>
                    <a:pt x="143" y="11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5" y="70"/>
                    <a:pt x="123" y="68"/>
                    <a:pt x="121" y="68"/>
                  </a:cubicBezTo>
                  <a:cubicBezTo>
                    <a:pt x="121" y="68"/>
                    <a:pt x="120" y="68"/>
                    <a:pt x="120" y="68"/>
                  </a:cubicBezTo>
                  <a:cubicBezTo>
                    <a:pt x="117" y="68"/>
                    <a:pt x="115" y="69"/>
                    <a:pt x="114" y="71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4" y="112"/>
                    <a:pt x="84" y="113"/>
                  </a:cubicBezTo>
                  <a:cubicBezTo>
                    <a:pt x="84" y="114"/>
                    <a:pt x="85" y="115"/>
                    <a:pt x="86" y="115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08"/>
                    <a:pt x="71" y="107"/>
                    <a:pt x="69" y="107"/>
                  </a:cubicBezTo>
                  <a:cubicBezTo>
                    <a:pt x="67" y="106"/>
                    <a:pt x="65" y="107"/>
                    <a:pt x="64" y="108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6" y="111"/>
                    <a:pt x="55" y="112"/>
                    <a:pt x="55" y="113"/>
                  </a:cubicBezTo>
                  <a:cubicBezTo>
                    <a:pt x="55" y="113"/>
                    <a:pt x="55" y="113"/>
                    <a:pt x="55" y="114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0" y="151"/>
                    <a:pt x="0" y="155"/>
                    <a:pt x="2" y="158"/>
                  </a:cubicBezTo>
                  <a:cubicBezTo>
                    <a:pt x="3" y="160"/>
                    <a:pt x="4" y="161"/>
                    <a:pt x="6" y="161"/>
                  </a:cubicBezTo>
                  <a:cubicBezTo>
                    <a:pt x="8" y="161"/>
                    <a:pt x="9" y="161"/>
                    <a:pt x="11" y="160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78" y="145"/>
                    <a:pt x="78" y="145"/>
                    <a:pt x="78" y="145"/>
                  </a:cubicBezTo>
                  <a:cubicBezTo>
                    <a:pt x="79" y="146"/>
                    <a:pt x="81" y="147"/>
                    <a:pt x="83" y="148"/>
                  </a:cubicBezTo>
                  <a:cubicBezTo>
                    <a:pt x="83" y="148"/>
                    <a:pt x="84" y="148"/>
                    <a:pt x="84" y="148"/>
                  </a:cubicBezTo>
                  <a:cubicBezTo>
                    <a:pt x="86" y="148"/>
                    <a:pt x="88" y="147"/>
                    <a:pt x="90" y="144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6"/>
                    <a:pt x="145" y="147"/>
                    <a:pt x="148" y="148"/>
                  </a:cubicBezTo>
                  <a:cubicBezTo>
                    <a:pt x="148" y="148"/>
                    <a:pt x="149" y="148"/>
                    <a:pt x="149" y="148"/>
                  </a:cubicBezTo>
                  <a:cubicBezTo>
                    <a:pt x="152" y="148"/>
                    <a:pt x="154" y="146"/>
                    <a:pt x="155" y="143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2" y="111"/>
                    <a:pt x="201" y="112"/>
                    <a:pt x="201" y="113"/>
                  </a:cubicBezTo>
                  <a:cubicBezTo>
                    <a:pt x="201" y="114"/>
                    <a:pt x="202" y="115"/>
                    <a:pt x="203" y="115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17" y="133"/>
                    <a:pt x="217" y="133"/>
                    <a:pt x="217" y="133"/>
                  </a:cubicBezTo>
                  <a:cubicBezTo>
                    <a:pt x="217" y="135"/>
                    <a:pt x="219" y="137"/>
                    <a:pt x="222" y="137"/>
                  </a:cubicBezTo>
                  <a:cubicBezTo>
                    <a:pt x="222" y="137"/>
                    <a:pt x="223" y="137"/>
                    <a:pt x="223" y="137"/>
                  </a:cubicBezTo>
                  <a:cubicBezTo>
                    <a:pt x="226" y="137"/>
                    <a:pt x="228" y="135"/>
                    <a:pt x="229" y="132"/>
                  </a:cubicBezTo>
                  <a:cubicBezTo>
                    <a:pt x="233" y="115"/>
                    <a:pt x="233" y="115"/>
                    <a:pt x="233" y="115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1" y="115"/>
                    <a:pt x="242" y="114"/>
                    <a:pt x="242" y="113"/>
                  </a:cubicBezTo>
                  <a:cubicBezTo>
                    <a:pt x="242" y="112"/>
                    <a:pt x="241" y="111"/>
                    <a:pt x="240" y="111"/>
                  </a:cubicBezTo>
                  <a:cubicBezTo>
                    <a:pt x="234" y="111"/>
                    <a:pt x="234" y="111"/>
                    <a:pt x="234" y="111"/>
                  </a:cubicBezTo>
                  <a:cubicBezTo>
                    <a:pt x="256" y="27"/>
                    <a:pt x="256" y="27"/>
                    <a:pt x="256" y="27"/>
                  </a:cubicBezTo>
                  <a:lnTo>
                    <a:pt x="259" y="28"/>
                  </a:lnTo>
                  <a:close/>
                  <a:moveTo>
                    <a:pt x="147" y="122"/>
                  </a:move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9" y="115"/>
                    <a:pt x="149" y="115"/>
                    <a:pt x="149" y="115"/>
                  </a:cubicBezTo>
                  <a:lnTo>
                    <a:pt x="147" y="1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AU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18244" y="2205160"/>
            <a:ext cx="781910" cy="470724"/>
          </a:xfrm>
          <a:prstGeom prst="rect">
            <a:avLst/>
          </a:prstGeom>
          <a:noFill/>
        </p:spPr>
        <p:txBody>
          <a:bodyPr wrap="non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khoán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cơ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sở</a:t>
            </a:r>
            <a:endParaRPr lang="en-AU" dirty="0" err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674" y="2802346"/>
            <a:ext cx="2700122" cy="481348"/>
          </a:xfrm>
          <a:prstGeom prst="rect">
            <a:avLst/>
          </a:prstGeom>
          <a:noFill/>
        </p:spPr>
        <p:txBody>
          <a:bodyPr wrap="none" lIns="30784" tIns="30784" rIns="30784" bIns="30784" rtlCol="0">
            <a:no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hiện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indent="-184702">
              <a:lnSpc>
                <a:spcPct val="85000"/>
              </a:lnSpc>
              <a:spcBef>
                <a:spcPts val="513"/>
              </a:spcBef>
            </a:pPr>
            <a:endParaRPr lang="en-AU" dirty="0" err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6602" y="3448421"/>
            <a:ext cx="2700122" cy="481348"/>
          </a:xfrm>
          <a:prstGeom prst="rect">
            <a:avLst/>
          </a:prstGeom>
          <a:noFill/>
        </p:spPr>
        <p:txBody>
          <a:bodyPr wrap="none" lIns="30784" tIns="30784" rIns="30784" bIns="30784" rtlCol="0">
            <a:no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Thời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gian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còn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lại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đến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kỳ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đáo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hạn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indent="-184702">
              <a:lnSpc>
                <a:spcPct val="85000"/>
              </a:lnSpc>
              <a:spcBef>
                <a:spcPts val="513"/>
              </a:spcBef>
            </a:pPr>
            <a:endParaRPr lang="en-AU" dirty="0" err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026" y="3987464"/>
            <a:ext cx="2700122" cy="481348"/>
          </a:xfrm>
          <a:prstGeom prst="rect">
            <a:avLst/>
          </a:prstGeom>
          <a:noFill/>
        </p:spPr>
        <p:txBody>
          <a:bodyPr wrap="none" lIns="30784" tIns="30784" rIns="30784" bIns="30784" rtlCol="0">
            <a:no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Lãi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suất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phi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rủi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ro</a:t>
            </a:r>
            <a:endParaRPr lang="en-AU" dirty="0" err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026" y="4595275"/>
            <a:ext cx="2700122" cy="481348"/>
          </a:xfrm>
          <a:prstGeom prst="rect">
            <a:avLst/>
          </a:prstGeom>
          <a:noFill/>
        </p:spPr>
        <p:txBody>
          <a:bodyPr wrap="none" lIns="30784" tIns="30784" rIns="30784" bIns="30784" rtlCol="0">
            <a:no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Độ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lệch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chuẩn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/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Độ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biến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động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5" name="Group 18"/>
          <p:cNvGrpSpPr>
            <a:grpSpLocks noChangeAspect="1"/>
          </p:cNvGrpSpPr>
          <p:nvPr/>
        </p:nvGrpSpPr>
        <p:grpSpPr bwMode="auto">
          <a:xfrm>
            <a:off x="339633" y="4097316"/>
            <a:ext cx="400234" cy="223448"/>
            <a:chOff x="3061" y="3242"/>
            <a:chExt cx="609" cy="340"/>
          </a:xfrm>
          <a:solidFill>
            <a:schemeClr val="tx2"/>
          </a:solidFill>
        </p:grpSpPr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3344" y="3324"/>
              <a:ext cx="40" cy="23"/>
            </a:xfrm>
            <a:custGeom>
              <a:avLst/>
              <a:gdLst>
                <a:gd name="T0" fmla="*/ 13 w 26"/>
                <a:gd name="T1" fmla="*/ 13 h 15"/>
                <a:gd name="T2" fmla="*/ 19 w 26"/>
                <a:gd name="T3" fmla="*/ 10 h 15"/>
                <a:gd name="T4" fmla="*/ 24 w 26"/>
                <a:gd name="T5" fmla="*/ 7 h 15"/>
                <a:gd name="T6" fmla="*/ 25 w 26"/>
                <a:gd name="T7" fmla="*/ 3 h 15"/>
                <a:gd name="T8" fmla="*/ 15 w 26"/>
                <a:gd name="T9" fmla="*/ 0 h 15"/>
                <a:gd name="T10" fmla="*/ 0 w 26"/>
                <a:gd name="T11" fmla="*/ 15 h 15"/>
                <a:gd name="T12" fmla="*/ 6 w 26"/>
                <a:gd name="T13" fmla="*/ 14 h 15"/>
                <a:gd name="T14" fmla="*/ 13 w 26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5">
                  <a:moveTo>
                    <a:pt x="13" y="13"/>
                  </a:moveTo>
                  <a:cubicBezTo>
                    <a:pt x="15" y="12"/>
                    <a:pt x="17" y="11"/>
                    <a:pt x="19" y="10"/>
                  </a:cubicBezTo>
                  <a:cubicBezTo>
                    <a:pt x="21" y="9"/>
                    <a:pt x="23" y="8"/>
                    <a:pt x="24" y="7"/>
                  </a:cubicBezTo>
                  <a:cubicBezTo>
                    <a:pt x="26" y="5"/>
                    <a:pt x="26" y="4"/>
                    <a:pt x="25" y="3"/>
                  </a:cubicBezTo>
                  <a:cubicBezTo>
                    <a:pt x="23" y="2"/>
                    <a:pt x="20" y="1"/>
                    <a:pt x="1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4" y="14"/>
                    <a:pt x="6" y="14"/>
                  </a:cubicBezTo>
                  <a:cubicBezTo>
                    <a:pt x="8" y="14"/>
                    <a:pt x="11" y="13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360" y="3287"/>
              <a:ext cx="35" cy="19"/>
            </a:xfrm>
            <a:custGeom>
              <a:avLst/>
              <a:gdLst>
                <a:gd name="T0" fmla="*/ 9 w 23"/>
                <a:gd name="T1" fmla="*/ 12 h 12"/>
                <a:gd name="T2" fmla="*/ 23 w 23"/>
                <a:gd name="T3" fmla="*/ 0 h 12"/>
                <a:gd name="T4" fmla="*/ 17 w 23"/>
                <a:gd name="T5" fmla="*/ 0 h 12"/>
                <a:gd name="T6" fmla="*/ 12 w 23"/>
                <a:gd name="T7" fmla="*/ 1 h 12"/>
                <a:gd name="T8" fmla="*/ 7 w 23"/>
                <a:gd name="T9" fmla="*/ 3 h 12"/>
                <a:gd name="T10" fmla="*/ 2 w 23"/>
                <a:gd name="T11" fmla="*/ 6 h 12"/>
                <a:gd name="T12" fmla="*/ 1 w 23"/>
                <a:gd name="T13" fmla="*/ 10 h 12"/>
                <a:gd name="T14" fmla="*/ 9 w 2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9" y="12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4" y="1"/>
                    <a:pt x="12" y="1"/>
                  </a:cubicBezTo>
                  <a:cubicBezTo>
                    <a:pt x="10" y="2"/>
                    <a:pt x="8" y="3"/>
                    <a:pt x="7" y="3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1" y="8"/>
                    <a:pt x="0" y="9"/>
                    <a:pt x="1" y="10"/>
                  </a:cubicBezTo>
                  <a:cubicBezTo>
                    <a:pt x="2" y="11"/>
                    <a:pt x="5" y="12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3061" y="3242"/>
              <a:ext cx="609" cy="157"/>
            </a:xfrm>
            <a:custGeom>
              <a:avLst/>
              <a:gdLst>
                <a:gd name="T0" fmla="*/ 300 w 400"/>
                <a:gd name="T1" fmla="*/ 103 h 103"/>
                <a:gd name="T2" fmla="*/ 304 w 400"/>
                <a:gd name="T3" fmla="*/ 101 h 103"/>
                <a:gd name="T4" fmla="*/ 398 w 400"/>
                <a:gd name="T5" fmla="*/ 9 h 103"/>
                <a:gd name="T6" fmla="*/ 400 w 400"/>
                <a:gd name="T7" fmla="*/ 3 h 103"/>
                <a:gd name="T8" fmla="*/ 395 w 400"/>
                <a:gd name="T9" fmla="*/ 0 h 103"/>
                <a:gd name="T10" fmla="*/ 104 w 400"/>
                <a:gd name="T11" fmla="*/ 0 h 103"/>
                <a:gd name="T12" fmla="*/ 101 w 400"/>
                <a:gd name="T13" fmla="*/ 1 h 103"/>
                <a:gd name="T14" fmla="*/ 2 w 400"/>
                <a:gd name="T15" fmla="*/ 94 h 103"/>
                <a:gd name="T16" fmla="*/ 1 w 400"/>
                <a:gd name="T17" fmla="*/ 99 h 103"/>
                <a:gd name="T18" fmla="*/ 6 w 400"/>
                <a:gd name="T19" fmla="*/ 103 h 103"/>
                <a:gd name="T20" fmla="*/ 300 w 400"/>
                <a:gd name="T21" fmla="*/ 103 h 103"/>
                <a:gd name="T22" fmla="*/ 150 w 400"/>
                <a:gd name="T23" fmla="*/ 59 h 103"/>
                <a:gd name="T24" fmla="*/ 171 w 400"/>
                <a:gd name="T25" fmla="*/ 59 h 103"/>
                <a:gd name="T26" fmla="*/ 168 w 400"/>
                <a:gd name="T27" fmla="*/ 66 h 103"/>
                <a:gd name="T28" fmla="*/ 177 w 400"/>
                <a:gd name="T29" fmla="*/ 69 h 103"/>
                <a:gd name="T30" fmla="*/ 194 w 400"/>
                <a:gd name="T31" fmla="*/ 53 h 103"/>
                <a:gd name="T32" fmla="*/ 192 w 400"/>
                <a:gd name="T33" fmla="*/ 52 h 103"/>
                <a:gd name="T34" fmla="*/ 190 w 400"/>
                <a:gd name="T35" fmla="*/ 52 h 103"/>
                <a:gd name="T36" fmla="*/ 181 w 400"/>
                <a:gd name="T37" fmla="*/ 51 h 103"/>
                <a:gd name="T38" fmla="*/ 174 w 400"/>
                <a:gd name="T39" fmla="*/ 48 h 103"/>
                <a:gd name="T40" fmla="*/ 172 w 400"/>
                <a:gd name="T41" fmla="*/ 44 h 103"/>
                <a:gd name="T42" fmla="*/ 176 w 400"/>
                <a:gd name="T43" fmla="*/ 38 h 103"/>
                <a:gd name="T44" fmla="*/ 186 w 400"/>
                <a:gd name="T45" fmla="*/ 31 h 103"/>
                <a:gd name="T46" fmla="*/ 199 w 400"/>
                <a:gd name="T47" fmla="*/ 26 h 103"/>
                <a:gd name="T48" fmla="*/ 214 w 400"/>
                <a:gd name="T49" fmla="*/ 22 h 103"/>
                <a:gd name="T50" fmla="*/ 228 w 400"/>
                <a:gd name="T51" fmla="*/ 21 h 103"/>
                <a:gd name="T52" fmla="*/ 234 w 400"/>
                <a:gd name="T53" fmla="*/ 15 h 103"/>
                <a:gd name="T54" fmla="*/ 243 w 400"/>
                <a:gd name="T55" fmla="*/ 14 h 103"/>
                <a:gd name="T56" fmla="*/ 237 w 400"/>
                <a:gd name="T57" fmla="*/ 20 h 103"/>
                <a:gd name="T58" fmla="*/ 248 w 400"/>
                <a:gd name="T59" fmla="*/ 21 h 103"/>
                <a:gd name="T60" fmla="*/ 255 w 400"/>
                <a:gd name="T61" fmla="*/ 24 h 103"/>
                <a:gd name="T62" fmla="*/ 257 w 400"/>
                <a:gd name="T63" fmla="*/ 29 h 103"/>
                <a:gd name="T64" fmla="*/ 253 w 400"/>
                <a:gd name="T65" fmla="*/ 36 h 103"/>
                <a:gd name="T66" fmla="*/ 232 w 400"/>
                <a:gd name="T67" fmla="*/ 36 h 103"/>
                <a:gd name="T68" fmla="*/ 234 w 400"/>
                <a:gd name="T69" fmla="*/ 31 h 103"/>
                <a:gd name="T70" fmla="*/ 227 w 400"/>
                <a:gd name="T71" fmla="*/ 29 h 103"/>
                <a:gd name="T72" fmla="*/ 213 w 400"/>
                <a:gd name="T73" fmla="*/ 43 h 103"/>
                <a:gd name="T74" fmla="*/ 216 w 400"/>
                <a:gd name="T75" fmla="*/ 43 h 103"/>
                <a:gd name="T76" fmla="*/ 220 w 400"/>
                <a:gd name="T77" fmla="*/ 44 h 103"/>
                <a:gd name="T78" fmla="*/ 233 w 400"/>
                <a:gd name="T79" fmla="*/ 47 h 103"/>
                <a:gd name="T80" fmla="*/ 237 w 400"/>
                <a:gd name="T81" fmla="*/ 52 h 103"/>
                <a:gd name="T82" fmla="*/ 235 w 400"/>
                <a:gd name="T83" fmla="*/ 57 h 103"/>
                <a:gd name="T84" fmla="*/ 231 w 400"/>
                <a:gd name="T85" fmla="*/ 61 h 103"/>
                <a:gd name="T86" fmla="*/ 225 w 400"/>
                <a:gd name="T87" fmla="*/ 66 h 103"/>
                <a:gd name="T88" fmla="*/ 214 w 400"/>
                <a:gd name="T89" fmla="*/ 71 h 103"/>
                <a:gd name="T90" fmla="*/ 197 w 400"/>
                <a:gd name="T91" fmla="*/ 75 h 103"/>
                <a:gd name="T92" fmla="*/ 176 w 400"/>
                <a:gd name="T93" fmla="*/ 78 h 103"/>
                <a:gd name="T94" fmla="*/ 169 w 400"/>
                <a:gd name="T95" fmla="*/ 84 h 103"/>
                <a:gd name="T96" fmla="*/ 160 w 400"/>
                <a:gd name="T97" fmla="*/ 84 h 103"/>
                <a:gd name="T98" fmla="*/ 167 w 400"/>
                <a:gd name="T99" fmla="*/ 78 h 103"/>
                <a:gd name="T100" fmla="*/ 146 w 400"/>
                <a:gd name="T101" fmla="*/ 72 h 103"/>
                <a:gd name="T102" fmla="*/ 150 w 400"/>
                <a:gd name="T103" fmla="*/ 5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0" h="103">
                  <a:moveTo>
                    <a:pt x="300" y="103"/>
                  </a:moveTo>
                  <a:cubicBezTo>
                    <a:pt x="302" y="103"/>
                    <a:pt x="303" y="102"/>
                    <a:pt x="304" y="101"/>
                  </a:cubicBezTo>
                  <a:cubicBezTo>
                    <a:pt x="398" y="9"/>
                    <a:pt x="398" y="9"/>
                    <a:pt x="398" y="9"/>
                  </a:cubicBezTo>
                  <a:cubicBezTo>
                    <a:pt x="400" y="7"/>
                    <a:pt x="400" y="5"/>
                    <a:pt x="400" y="3"/>
                  </a:cubicBezTo>
                  <a:cubicBezTo>
                    <a:pt x="399" y="1"/>
                    <a:pt x="397" y="0"/>
                    <a:pt x="39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2" y="1"/>
                    <a:pt x="101" y="1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1" y="95"/>
                    <a:pt x="0" y="97"/>
                    <a:pt x="1" y="99"/>
                  </a:cubicBezTo>
                  <a:cubicBezTo>
                    <a:pt x="2" y="101"/>
                    <a:pt x="4" y="103"/>
                    <a:pt x="6" y="103"/>
                  </a:cubicBezTo>
                  <a:lnTo>
                    <a:pt x="300" y="103"/>
                  </a:lnTo>
                  <a:close/>
                  <a:moveTo>
                    <a:pt x="150" y="59"/>
                  </a:moveTo>
                  <a:cubicBezTo>
                    <a:pt x="171" y="59"/>
                    <a:pt x="171" y="59"/>
                    <a:pt x="171" y="59"/>
                  </a:cubicBezTo>
                  <a:cubicBezTo>
                    <a:pt x="168" y="62"/>
                    <a:pt x="167" y="64"/>
                    <a:pt x="168" y="66"/>
                  </a:cubicBezTo>
                  <a:cubicBezTo>
                    <a:pt x="170" y="67"/>
                    <a:pt x="173" y="68"/>
                    <a:pt x="177" y="69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3" y="53"/>
                    <a:pt x="193" y="53"/>
                    <a:pt x="192" y="52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7" y="52"/>
                    <a:pt x="183" y="51"/>
                    <a:pt x="181" y="51"/>
                  </a:cubicBezTo>
                  <a:cubicBezTo>
                    <a:pt x="178" y="50"/>
                    <a:pt x="176" y="49"/>
                    <a:pt x="174" y="48"/>
                  </a:cubicBezTo>
                  <a:cubicBezTo>
                    <a:pt x="172" y="47"/>
                    <a:pt x="172" y="46"/>
                    <a:pt x="172" y="44"/>
                  </a:cubicBezTo>
                  <a:cubicBezTo>
                    <a:pt x="172" y="42"/>
                    <a:pt x="173" y="40"/>
                    <a:pt x="176" y="38"/>
                  </a:cubicBezTo>
                  <a:cubicBezTo>
                    <a:pt x="179" y="35"/>
                    <a:pt x="182" y="33"/>
                    <a:pt x="186" y="31"/>
                  </a:cubicBezTo>
                  <a:cubicBezTo>
                    <a:pt x="191" y="29"/>
                    <a:pt x="195" y="27"/>
                    <a:pt x="199" y="26"/>
                  </a:cubicBezTo>
                  <a:cubicBezTo>
                    <a:pt x="204" y="24"/>
                    <a:pt x="209" y="23"/>
                    <a:pt x="214" y="22"/>
                  </a:cubicBezTo>
                  <a:cubicBezTo>
                    <a:pt x="219" y="21"/>
                    <a:pt x="224" y="21"/>
                    <a:pt x="228" y="21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43" y="14"/>
                    <a:pt x="243" y="14"/>
                    <a:pt x="243" y="14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41" y="20"/>
                    <a:pt x="245" y="21"/>
                    <a:pt x="248" y="21"/>
                  </a:cubicBezTo>
                  <a:cubicBezTo>
                    <a:pt x="251" y="22"/>
                    <a:pt x="253" y="23"/>
                    <a:pt x="255" y="24"/>
                  </a:cubicBezTo>
                  <a:cubicBezTo>
                    <a:pt x="257" y="25"/>
                    <a:pt x="257" y="27"/>
                    <a:pt x="257" y="29"/>
                  </a:cubicBezTo>
                  <a:cubicBezTo>
                    <a:pt x="257" y="31"/>
                    <a:pt x="256" y="33"/>
                    <a:pt x="253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4" y="34"/>
                    <a:pt x="235" y="33"/>
                    <a:pt x="234" y="31"/>
                  </a:cubicBezTo>
                  <a:cubicBezTo>
                    <a:pt x="233" y="30"/>
                    <a:pt x="231" y="29"/>
                    <a:pt x="227" y="29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4" y="43"/>
                    <a:pt x="215" y="43"/>
                    <a:pt x="216" y="43"/>
                  </a:cubicBezTo>
                  <a:cubicBezTo>
                    <a:pt x="217" y="43"/>
                    <a:pt x="218" y="44"/>
                    <a:pt x="220" y="44"/>
                  </a:cubicBezTo>
                  <a:cubicBezTo>
                    <a:pt x="226" y="45"/>
                    <a:pt x="230" y="46"/>
                    <a:pt x="233" y="47"/>
                  </a:cubicBezTo>
                  <a:cubicBezTo>
                    <a:pt x="235" y="49"/>
                    <a:pt x="236" y="50"/>
                    <a:pt x="237" y="52"/>
                  </a:cubicBezTo>
                  <a:cubicBezTo>
                    <a:pt x="237" y="54"/>
                    <a:pt x="236" y="55"/>
                    <a:pt x="235" y="57"/>
                  </a:cubicBezTo>
                  <a:cubicBezTo>
                    <a:pt x="234" y="59"/>
                    <a:pt x="232" y="60"/>
                    <a:pt x="231" y="61"/>
                  </a:cubicBezTo>
                  <a:cubicBezTo>
                    <a:pt x="230" y="63"/>
                    <a:pt x="228" y="64"/>
                    <a:pt x="225" y="66"/>
                  </a:cubicBezTo>
                  <a:cubicBezTo>
                    <a:pt x="222" y="68"/>
                    <a:pt x="218" y="69"/>
                    <a:pt x="214" y="71"/>
                  </a:cubicBezTo>
                  <a:cubicBezTo>
                    <a:pt x="209" y="73"/>
                    <a:pt x="204" y="74"/>
                    <a:pt x="197" y="75"/>
                  </a:cubicBezTo>
                  <a:cubicBezTo>
                    <a:pt x="191" y="77"/>
                    <a:pt x="184" y="77"/>
                    <a:pt x="176" y="78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7" y="78"/>
                    <a:pt x="167" y="78"/>
                    <a:pt x="167" y="78"/>
                  </a:cubicBezTo>
                  <a:cubicBezTo>
                    <a:pt x="156" y="77"/>
                    <a:pt x="149" y="75"/>
                    <a:pt x="146" y="72"/>
                  </a:cubicBezTo>
                  <a:cubicBezTo>
                    <a:pt x="143" y="69"/>
                    <a:pt x="145" y="65"/>
                    <a:pt x="15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3064" y="3284"/>
              <a:ext cx="606" cy="177"/>
            </a:xfrm>
            <a:custGeom>
              <a:avLst/>
              <a:gdLst>
                <a:gd name="T0" fmla="*/ 304 w 398"/>
                <a:gd name="T1" fmla="*/ 94 h 115"/>
                <a:gd name="T2" fmla="*/ 0 w 398"/>
                <a:gd name="T3" fmla="*/ 94 h 115"/>
                <a:gd name="T4" fmla="*/ 0 w 398"/>
                <a:gd name="T5" fmla="*/ 115 h 115"/>
                <a:gd name="T6" fmla="*/ 309 w 398"/>
                <a:gd name="T7" fmla="*/ 115 h 115"/>
                <a:gd name="T8" fmla="*/ 316 w 398"/>
                <a:gd name="T9" fmla="*/ 112 h 115"/>
                <a:gd name="T10" fmla="*/ 398 w 398"/>
                <a:gd name="T11" fmla="*/ 31 h 115"/>
                <a:gd name="T12" fmla="*/ 398 w 398"/>
                <a:gd name="T13" fmla="*/ 0 h 115"/>
                <a:gd name="T14" fmla="*/ 304 w 398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8" h="115">
                  <a:moveTo>
                    <a:pt x="304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11" y="115"/>
                    <a:pt x="314" y="114"/>
                    <a:pt x="316" y="112"/>
                  </a:cubicBezTo>
                  <a:cubicBezTo>
                    <a:pt x="398" y="31"/>
                    <a:pt x="398" y="31"/>
                    <a:pt x="398" y="31"/>
                  </a:cubicBezTo>
                  <a:cubicBezTo>
                    <a:pt x="398" y="0"/>
                    <a:pt x="398" y="0"/>
                    <a:pt x="398" y="0"/>
                  </a:cubicBezTo>
                  <a:lnTo>
                    <a:pt x="304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064" y="3363"/>
              <a:ext cx="606" cy="159"/>
            </a:xfrm>
            <a:custGeom>
              <a:avLst/>
              <a:gdLst>
                <a:gd name="T0" fmla="*/ 0 w 398"/>
                <a:gd name="T1" fmla="*/ 83 h 104"/>
                <a:gd name="T2" fmla="*/ 0 w 398"/>
                <a:gd name="T3" fmla="*/ 104 h 104"/>
                <a:gd name="T4" fmla="*/ 319 w 398"/>
                <a:gd name="T5" fmla="*/ 104 h 104"/>
                <a:gd name="T6" fmla="*/ 326 w 398"/>
                <a:gd name="T7" fmla="*/ 101 h 104"/>
                <a:gd name="T8" fmla="*/ 398 w 398"/>
                <a:gd name="T9" fmla="*/ 30 h 104"/>
                <a:gd name="T10" fmla="*/ 398 w 398"/>
                <a:gd name="T11" fmla="*/ 0 h 104"/>
                <a:gd name="T12" fmla="*/ 315 w 398"/>
                <a:gd name="T13" fmla="*/ 83 h 104"/>
                <a:gd name="T14" fmla="*/ 0 w 398"/>
                <a:gd name="T15" fmla="*/ 8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8" h="104">
                  <a:moveTo>
                    <a:pt x="0" y="83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319" y="104"/>
                    <a:pt x="319" y="104"/>
                    <a:pt x="319" y="104"/>
                  </a:cubicBezTo>
                  <a:cubicBezTo>
                    <a:pt x="322" y="104"/>
                    <a:pt x="324" y="103"/>
                    <a:pt x="326" y="101"/>
                  </a:cubicBezTo>
                  <a:cubicBezTo>
                    <a:pt x="398" y="30"/>
                    <a:pt x="398" y="30"/>
                    <a:pt x="398" y="3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15" y="83"/>
                    <a:pt x="315" y="83"/>
                    <a:pt x="315" y="8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064" y="3438"/>
              <a:ext cx="606" cy="144"/>
            </a:xfrm>
            <a:custGeom>
              <a:avLst/>
              <a:gdLst>
                <a:gd name="T0" fmla="*/ 0 w 398"/>
                <a:gd name="T1" fmla="*/ 74 h 94"/>
                <a:gd name="T2" fmla="*/ 0 w 398"/>
                <a:gd name="T3" fmla="*/ 94 h 94"/>
                <a:gd name="T4" fmla="*/ 328 w 398"/>
                <a:gd name="T5" fmla="*/ 94 h 94"/>
                <a:gd name="T6" fmla="*/ 337 w 398"/>
                <a:gd name="T7" fmla="*/ 91 h 94"/>
                <a:gd name="T8" fmla="*/ 398 w 398"/>
                <a:gd name="T9" fmla="*/ 30 h 94"/>
                <a:gd name="T10" fmla="*/ 398 w 398"/>
                <a:gd name="T11" fmla="*/ 0 h 94"/>
                <a:gd name="T12" fmla="*/ 324 w 398"/>
                <a:gd name="T13" fmla="*/ 74 h 94"/>
                <a:gd name="T14" fmla="*/ 0 w 398"/>
                <a:gd name="T15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8" h="94">
                  <a:moveTo>
                    <a:pt x="0" y="7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328" y="94"/>
                    <a:pt x="328" y="94"/>
                    <a:pt x="328" y="94"/>
                  </a:cubicBezTo>
                  <a:cubicBezTo>
                    <a:pt x="331" y="94"/>
                    <a:pt x="335" y="93"/>
                    <a:pt x="337" y="91"/>
                  </a:cubicBezTo>
                  <a:cubicBezTo>
                    <a:pt x="398" y="30"/>
                    <a:pt x="398" y="30"/>
                    <a:pt x="398" y="3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24" y="74"/>
                    <a:pt x="324" y="74"/>
                    <a:pt x="324" y="74"/>
                  </a:cubicBez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2" name="Freeform 10"/>
          <p:cNvSpPr>
            <a:spLocks noEditPoints="1"/>
          </p:cNvSpPr>
          <p:nvPr/>
        </p:nvSpPr>
        <p:spPr bwMode="auto">
          <a:xfrm>
            <a:off x="368914" y="2833924"/>
            <a:ext cx="387756" cy="347342"/>
          </a:xfrm>
          <a:custGeom>
            <a:avLst/>
            <a:gdLst>
              <a:gd name="T0" fmla="*/ 163 w 400"/>
              <a:gd name="T1" fmla="*/ 0 h 400"/>
              <a:gd name="T2" fmla="*/ 163 w 400"/>
              <a:gd name="T3" fmla="*/ 400 h 400"/>
              <a:gd name="T4" fmla="*/ 400 w 400"/>
              <a:gd name="T5" fmla="*/ 200 h 400"/>
              <a:gd name="T6" fmla="*/ 382 w 400"/>
              <a:gd name="T7" fmla="*/ 150 h 400"/>
              <a:gd name="T8" fmla="*/ 313 w 400"/>
              <a:gd name="T9" fmla="*/ 125 h 400"/>
              <a:gd name="T10" fmla="*/ 382 w 400"/>
              <a:gd name="T11" fmla="*/ 150 h 400"/>
              <a:gd name="T12" fmla="*/ 364 w 400"/>
              <a:gd name="T13" fmla="*/ 100 h 400"/>
              <a:gd name="T14" fmla="*/ 289 w 400"/>
              <a:gd name="T15" fmla="*/ 75 h 400"/>
              <a:gd name="T16" fmla="*/ 291 w 400"/>
              <a:gd name="T17" fmla="*/ 25 h 400"/>
              <a:gd name="T18" fmla="*/ 270 w 400"/>
              <a:gd name="T19" fmla="*/ 50 h 400"/>
              <a:gd name="T20" fmla="*/ 241 w 400"/>
              <a:gd name="T21" fmla="*/ 25 h 400"/>
              <a:gd name="T22" fmla="*/ 163 w 400"/>
              <a:gd name="T23" fmla="*/ 387 h 400"/>
              <a:gd name="T24" fmla="*/ 163 w 400"/>
              <a:gd name="T25" fmla="*/ 12 h 400"/>
              <a:gd name="T26" fmla="*/ 163 w 400"/>
              <a:gd name="T27" fmla="*/ 387 h 400"/>
              <a:gd name="T28" fmla="*/ 289 w 400"/>
              <a:gd name="T29" fmla="*/ 325 h 400"/>
              <a:gd name="T30" fmla="*/ 364 w 400"/>
              <a:gd name="T31" fmla="*/ 300 h 400"/>
              <a:gd name="T32" fmla="*/ 225 w 400"/>
              <a:gd name="T33" fmla="*/ 207 h 400"/>
              <a:gd name="T34" fmla="*/ 217 w 400"/>
              <a:gd name="T35" fmla="*/ 277 h 400"/>
              <a:gd name="T36" fmla="*/ 174 w 400"/>
              <a:gd name="T37" fmla="*/ 325 h 400"/>
              <a:gd name="T38" fmla="*/ 151 w 400"/>
              <a:gd name="T39" fmla="*/ 297 h 400"/>
              <a:gd name="T40" fmla="*/ 130 w 400"/>
              <a:gd name="T41" fmla="*/ 233 h 400"/>
              <a:gd name="T42" fmla="*/ 183 w 400"/>
              <a:gd name="T43" fmla="*/ 257 h 400"/>
              <a:gd name="T44" fmla="*/ 183 w 400"/>
              <a:gd name="T45" fmla="*/ 227 h 400"/>
              <a:gd name="T46" fmla="*/ 125 w 400"/>
              <a:gd name="T47" fmla="*/ 201 h 400"/>
              <a:gd name="T48" fmla="*/ 100 w 400"/>
              <a:gd name="T49" fmla="*/ 154 h 400"/>
              <a:gd name="T50" fmla="*/ 151 w 400"/>
              <a:gd name="T51" fmla="*/ 97 h 400"/>
              <a:gd name="T52" fmla="*/ 174 w 400"/>
              <a:gd name="T53" fmla="*/ 75 h 400"/>
              <a:gd name="T54" fmla="*/ 226 w 400"/>
              <a:gd name="T55" fmla="*/ 142 h 400"/>
              <a:gd name="T56" fmla="*/ 164 w 400"/>
              <a:gd name="T57" fmla="*/ 127 h 400"/>
              <a:gd name="T58" fmla="*/ 142 w 400"/>
              <a:gd name="T59" fmla="*/ 148 h 400"/>
              <a:gd name="T60" fmla="*/ 172 w 400"/>
              <a:gd name="T61" fmla="*/ 174 h 400"/>
              <a:gd name="T62" fmla="*/ 225 w 400"/>
              <a:gd name="T63" fmla="*/ 20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238" y="0"/>
                </a:moveTo>
                <a:cubicBezTo>
                  <a:pt x="163" y="0"/>
                  <a:pt x="163" y="0"/>
                  <a:pt x="163" y="0"/>
                </a:cubicBezTo>
                <a:cubicBezTo>
                  <a:pt x="73" y="0"/>
                  <a:pt x="0" y="89"/>
                  <a:pt x="0" y="200"/>
                </a:cubicBezTo>
                <a:cubicBezTo>
                  <a:pt x="0" y="310"/>
                  <a:pt x="73" y="400"/>
                  <a:pt x="163" y="400"/>
                </a:cubicBezTo>
                <a:cubicBezTo>
                  <a:pt x="238" y="400"/>
                  <a:pt x="238" y="400"/>
                  <a:pt x="238" y="400"/>
                </a:cubicBezTo>
                <a:cubicBezTo>
                  <a:pt x="327" y="400"/>
                  <a:pt x="400" y="310"/>
                  <a:pt x="400" y="200"/>
                </a:cubicBezTo>
                <a:cubicBezTo>
                  <a:pt x="400" y="89"/>
                  <a:pt x="327" y="0"/>
                  <a:pt x="238" y="0"/>
                </a:cubicBezTo>
                <a:close/>
                <a:moveTo>
                  <a:pt x="382" y="150"/>
                </a:moveTo>
                <a:cubicBezTo>
                  <a:pt x="319" y="150"/>
                  <a:pt x="319" y="150"/>
                  <a:pt x="319" y="150"/>
                </a:cubicBezTo>
                <a:cubicBezTo>
                  <a:pt x="318" y="141"/>
                  <a:pt x="315" y="133"/>
                  <a:pt x="313" y="125"/>
                </a:cubicBezTo>
                <a:cubicBezTo>
                  <a:pt x="375" y="125"/>
                  <a:pt x="375" y="125"/>
                  <a:pt x="375" y="125"/>
                </a:cubicBezTo>
                <a:cubicBezTo>
                  <a:pt x="378" y="133"/>
                  <a:pt x="380" y="141"/>
                  <a:pt x="382" y="150"/>
                </a:cubicBezTo>
                <a:close/>
                <a:moveTo>
                  <a:pt x="349" y="75"/>
                </a:moveTo>
                <a:cubicBezTo>
                  <a:pt x="355" y="83"/>
                  <a:pt x="360" y="91"/>
                  <a:pt x="364" y="100"/>
                </a:cubicBezTo>
                <a:cubicBezTo>
                  <a:pt x="303" y="100"/>
                  <a:pt x="303" y="100"/>
                  <a:pt x="303" y="100"/>
                </a:cubicBezTo>
                <a:cubicBezTo>
                  <a:pt x="299" y="91"/>
                  <a:pt x="294" y="83"/>
                  <a:pt x="289" y="75"/>
                </a:cubicBezTo>
                <a:lnTo>
                  <a:pt x="349" y="75"/>
                </a:lnTo>
                <a:close/>
                <a:moveTo>
                  <a:pt x="291" y="25"/>
                </a:moveTo>
                <a:cubicBezTo>
                  <a:pt x="304" y="31"/>
                  <a:pt x="316" y="39"/>
                  <a:pt x="327" y="50"/>
                </a:cubicBezTo>
                <a:cubicBezTo>
                  <a:pt x="270" y="50"/>
                  <a:pt x="270" y="50"/>
                  <a:pt x="270" y="50"/>
                </a:cubicBezTo>
                <a:cubicBezTo>
                  <a:pt x="270" y="50"/>
                  <a:pt x="270" y="50"/>
                  <a:pt x="270" y="50"/>
                </a:cubicBezTo>
                <a:cubicBezTo>
                  <a:pt x="261" y="41"/>
                  <a:pt x="251" y="32"/>
                  <a:pt x="241" y="25"/>
                </a:cubicBezTo>
                <a:lnTo>
                  <a:pt x="291" y="25"/>
                </a:lnTo>
                <a:close/>
                <a:moveTo>
                  <a:pt x="163" y="387"/>
                </a:moveTo>
                <a:cubicBezTo>
                  <a:pt x="80" y="387"/>
                  <a:pt x="13" y="303"/>
                  <a:pt x="13" y="200"/>
                </a:cubicBezTo>
                <a:cubicBezTo>
                  <a:pt x="13" y="96"/>
                  <a:pt x="80" y="12"/>
                  <a:pt x="163" y="12"/>
                </a:cubicBezTo>
                <a:cubicBezTo>
                  <a:pt x="245" y="12"/>
                  <a:pt x="313" y="96"/>
                  <a:pt x="313" y="200"/>
                </a:cubicBezTo>
                <a:cubicBezTo>
                  <a:pt x="313" y="303"/>
                  <a:pt x="245" y="387"/>
                  <a:pt x="163" y="387"/>
                </a:cubicBezTo>
                <a:close/>
                <a:moveTo>
                  <a:pt x="349" y="325"/>
                </a:moveTo>
                <a:cubicBezTo>
                  <a:pt x="289" y="325"/>
                  <a:pt x="289" y="325"/>
                  <a:pt x="289" y="325"/>
                </a:cubicBezTo>
                <a:cubicBezTo>
                  <a:pt x="294" y="317"/>
                  <a:pt x="299" y="309"/>
                  <a:pt x="303" y="300"/>
                </a:cubicBezTo>
                <a:cubicBezTo>
                  <a:pt x="364" y="300"/>
                  <a:pt x="364" y="300"/>
                  <a:pt x="364" y="300"/>
                </a:cubicBezTo>
                <a:cubicBezTo>
                  <a:pt x="360" y="309"/>
                  <a:pt x="355" y="317"/>
                  <a:pt x="349" y="325"/>
                </a:cubicBezTo>
                <a:close/>
                <a:moveTo>
                  <a:pt x="225" y="207"/>
                </a:moveTo>
                <a:cubicBezTo>
                  <a:pt x="229" y="216"/>
                  <a:pt x="232" y="225"/>
                  <a:pt x="232" y="236"/>
                </a:cubicBezTo>
                <a:cubicBezTo>
                  <a:pt x="232" y="252"/>
                  <a:pt x="227" y="266"/>
                  <a:pt x="217" y="277"/>
                </a:cubicBezTo>
                <a:cubicBezTo>
                  <a:pt x="207" y="288"/>
                  <a:pt x="193" y="295"/>
                  <a:pt x="174" y="297"/>
                </a:cubicBezTo>
                <a:cubicBezTo>
                  <a:pt x="174" y="325"/>
                  <a:pt x="174" y="325"/>
                  <a:pt x="174" y="325"/>
                </a:cubicBezTo>
                <a:cubicBezTo>
                  <a:pt x="151" y="325"/>
                  <a:pt x="151" y="325"/>
                  <a:pt x="151" y="325"/>
                </a:cubicBezTo>
                <a:cubicBezTo>
                  <a:pt x="151" y="297"/>
                  <a:pt x="151" y="297"/>
                  <a:pt x="151" y="297"/>
                </a:cubicBezTo>
                <a:cubicBezTo>
                  <a:pt x="120" y="293"/>
                  <a:pt x="101" y="275"/>
                  <a:pt x="93" y="243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33" y="254"/>
                  <a:pt x="144" y="264"/>
                  <a:pt x="164" y="264"/>
                </a:cubicBezTo>
                <a:cubicBezTo>
                  <a:pt x="172" y="264"/>
                  <a:pt x="179" y="262"/>
                  <a:pt x="183" y="257"/>
                </a:cubicBezTo>
                <a:cubicBezTo>
                  <a:pt x="187" y="253"/>
                  <a:pt x="190" y="248"/>
                  <a:pt x="190" y="241"/>
                </a:cubicBezTo>
                <a:cubicBezTo>
                  <a:pt x="190" y="235"/>
                  <a:pt x="187" y="230"/>
                  <a:pt x="183" y="227"/>
                </a:cubicBezTo>
                <a:cubicBezTo>
                  <a:pt x="179" y="223"/>
                  <a:pt x="170" y="219"/>
                  <a:pt x="155" y="214"/>
                </a:cubicBezTo>
                <a:cubicBezTo>
                  <a:pt x="142" y="210"/>
                  <a:pt x="132" y="205"/>
                  <a:pt x="125" y="201"/>
                </a:cubicBezTo>
                <a:cubicBezTo>
                  <a:pt x="117" y="196"/>
                  <a:pt x="111" y="190"/>
                  <a:pt x="107" y="182"/>
                </a:cubicBezTo>
                <a:cubicBezTo>
                  <a:pt x="102" y="174"/>
                  <a:pt x="100" y="165"/>
                  <a:pt x="100" y="154"/>
                </a:cubicBezTo>
                <a:cubicBezTo>
                  <a:pt x="100" y="140"/>
                  <a:pt x="104" y="128"/>
                  <a:pt x="112" y="117"/>
                </a:cubicBezTo>
                <a:cubicBezTo>
                  <a:pt x="120" y="106"/>
                  <a:pt x="133" y="99"/>
                  <a:pt x="151" y="97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74" y="75"/>
                  <a:pt x="174" y="75"/>
                  <a:pt x="174" y="75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201" y="100"/>
                  <a:pt x="218" y="115"/>
                  <a:pt x="226" y="142"/>
                </a:cubicBezTo>
                <a:cubicBezTo>
                  <a:pt x="193" y="155"/>
                  <a:pt x="193" y="155"/>
                  <a:pt x="193" y="155"/>
                </a:cubicBezTo>
                <a:cubicBezTo>
                  <a:pt x="187" y="137"/>
                  <a:pt x="177" y="127"/>
                  <a:pt x="164" y="127"/>
                </a:cubicBezTo>
                <a:cubicBezTo>
                  <a:pt x="157" y="127"/>
                  <a:pt x="152" y="129"/>
                  <a:pt x="148" y="134"/>
                </a:cubicBezTo>
                <a:cubicBezTo>
                  <a:pt x="144" y="138"/>
                  <a:pt x="142" y="143"/>
                  <a:pt x="142" y="148"/>
                </a:cubicBezTo>
                <a:cubicBezTo>
                  <a:pt x="142" y="154"/>
                  <a:pt x="143" y="159"/>
                  <a:pt x="147" y="162"/>
                </a:cubicBezTo>
                <a:cubicBezTo>
                  <a:pt x="151" y="165"/>
                  <a:pt x="160" y="169"/>
                  <a:pt x="172" y="174"/>
                </a:cubicBezTo>
                <a:cubicBezTo>
                  <a:pt x="186" y="179"/>
                  <a:pt x="198" y="184"/>
                  <a:pt x="205" y="189"/>
                </a:cubicBezTo>
                <a:cubicBezTo>
                  <a:pt x="214" y="193"/>
                  <a:pt x="220" y="199"/>
                  <a:pt x="225" y="207"/>
                </a:cubicBezTo>
                <a:close/>
              </a:path>
            </a:pathLst>
          </a:custGeom>
          <a:solidFill>
            <a:schemeClr val="tx2"/>
          </a:solidFill>
          <a:ln w="25400">
            <a:solidFill>
              <a:schemeClr val="tx2"/>
            </a:solidFill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4343400" y="1524000"/>
            <a:ext cx="1962724" cy="411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headEnd/>
            <a:tailEnd/>
          </a:ln>
          <a:effectLst/>
        </p:spPr>
        <p:txBody>
          <a:bodyPr lIns="0" tIns="36000" rIns="0" bIns="36000" anchor="ctr" anchorCtr="1"/>
          <a:lstStyle/>
          <a:p>
            <a:pPr marL="98425" indent="-98425" algn="ctr" fontAlgn="auto" latinLnBrk="0">
              <a:lnSpc>
                <a:spcPct val="112000"/>
              </a:lnSpc>
              <a:spcBef>
                <a:spcPct val="20000"/>
              </a:spcBef>
              <a:spcAft>
                <a:spcPts val="0"/>
              </a:spcAft>
              <a:buClr>
                <a:srgbClr val="00718B"/>
              </a:buClr>
              <a:buFont typeface="Wingdings" pitchFamily="2" charset="2"/>
              <a:buNone/>
              <a:defRPr/>
            </a:pPr>
            <a:r>
              <a:rPr kumimoji="0" lang="en-US" altLang="ko-KR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altLang="ko-KR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kumimoji="0" lang="en-US" altLang="ko-KR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altLang="ko-KR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altLang="ko-KR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altLang="ko-KR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kumimoji="0" lang="en-US" altLang="ko-KR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altLang="ko-KR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altLang="ko-KR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altLang="ko-KR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Black </a:t>
            </a:r>
            <a:r>
              <a:rPr kumimoji="0" lang="en-US" altLang="ko-KR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Scholes</a:t>
            </a:r>
            <a:r>
              <a:rPr kumimoji="0" lang="en-US" altLang="ko-KR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8425" indent="-98425" algn="ctr" fontAlgn="auto" latinLnBrk="0">
              <a:lnSpc>
                <a:spcPct val="112000"/>
              </a:lnSpc>
              <a:spcBef>
                <a:spcPct val="20000"/>
              </a:spcBef>
              <a:spcAft>
                <a:spcPts val="0"/>
              </a:spcAft>
              <a:buClr>
                <a:srgbClr val="00718B"/>
              </a:buClr>
              <a:buFont typeface="Wingdings" pitchFamily="2" charset="2"/>
              <a:buNone/>
              <a:defRPr/>
            </a:pPr>
            <a:endParaRPr kumimoji="0" lang="ko-KR" altLang="en-US" b="1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7010399" y="2895600"/>
            <a:ext cx="1676401" cy="1295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headEnd/>
            <a:tailEnd/>
          </a:ln>
          <a:effectLst/>
        </p:spPr>
        <p:txBody>
          <a:bodyPr lIns="0" rIns="0" anchor="ctr"/>
          <a:lstStyle/>
          <a:p>
            <a:pPr marL="98425" indent="-98425" algn="ctr" fontAlgn="auto" latinLnBrk="0">
              <a:spcBef>
                <a:spcPct val="20000"/>
              </a:spcBef>
              <a:spcAft>
                <a:spcPts val="0"/>
              </a:spcAft>
              <a:buClr>
                <a:srgbClr val="00718B"/>
              </a:buClr>
              <a:buFont typeface="Wingdings" pitchFamily="2" charset="2"/>
              <a:buNone/>
              <a:defRPr/>
            </a:pPr>
            <a:r>
              <a:rPr kumimoji="0" lang="en-US" altLang="ko-KR" sz="20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kumimoji="0" lang="en-US" altLang="ko-KR" sz="20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20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kumimoji="0" lang="en-US" altLang="ko-KR" sz="2000" b="1" kern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2000" b="1" kern="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endParaRPr kumimoji="0" lang="ko-KR" altLang="en-US" sz="2000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6400800" y="3581400"/>
            <a:ext cx="481906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headEnd/>
            <a:tailEnd type="triangle" w="med" len="med"/>
          </a:ln>
          <a:effectLst/>
        </p:spPr>
        <p:txBody>
          <a:bodyPr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ight Brace 35"/>
          <p:cNvSpPr/>
          <p:nvPr/>
        </p:nvSpPr>
        <p:spPr>
          <a:xfrm>
            <a:off x="3733800" y="1828800"/>
            <a:ext cx="533400" cy="3352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6629400" y="1524000"/>
            <a:ext cx="2209800" cy="4619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headEnd/>
            <a:tailEnd/>
          </a:ln>
          <a:effectLst/>
        </p:spPr>
        <p:txBody>
          <a:bodyPr lIns="0" tIns="0" rIns="0" bIns="0" anchor="ctr"/>
          <a:lstStyle/>
          <a:p>
            <a:pPr marL="98425" indent="-98425" algn="ctr" fontAlgn="auto" latinLnBrk="0">
              <a:lnSpc>
                <a:spcPct val="152000"/>
              </a:lnSpc>
              <a:spcBef>
                <a:spcPct val="20000"/>
              </a:spcBef>
              <a:spcAft>
                <a:spcPts val="0"/>
              </a:spcAft>
              <a:buClr>
                <a:srgbClr val="00718B"/>
              </a:buClr>
              <a:buFont typeface="Wingdings" pitchFamily="2" charset="2"/>
              <a:buNone/>
              <a:defRPr/>
            </a:pPr>
            <a:r>
              <a:rPr lang="en-US" altLang="ko-KR" sz="20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ko-KR" sz="2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0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ko-KR" sz="2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ko-KR" sz="2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ko-KR" altLang="en-US" sz="2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772400" y="2057400"/>
            <a:ext cx="0" cy="76200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37325"/>
            <a:ext cx="1524000" cy="320676"/>
          </a:xfrm>
        </p:spPr>
        <p:txBody>
          <a:bodyPr/>
          <a:lstStyle/>
          <a:p>
            <a:fld id="{A1FC0E1B-B796-4654-B5AE-633654ADE66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0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19047" y="6536878"/>
            <a:ext cx="2133600" cy="3076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>
                <a:latin typeface="+mj-lt"/>
              </a:rPr>
              <a:t>www.hsx.vn</a:t>
            </a:r>
          </a:p>
        </p:txBody>
      </p:sp>
    </p:spTree>
    <p:extLst>
      <p:ext uri="{BB962C8B-B14F-4D97-AF65-F5344CB8AC3E}">
        <p14:creationId xmlns:p14="http://schemas.microsoft.com/office/powerpoint/2010/main" val="1854621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5" grpId="0"/>
      <p:bldP spid="18" grpId="0"/>
      <p:bldP spid="19" grpId="0"/>
      <p:bldP spid="20" grpId="0"/>
      <p:bldP spid="2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192432" y="1066800"/>
            <a:ext cx="7265768" cy="454107"/>
            <a:chOff x="995443" y="1498560"/>
            <a:chExt cx="7905580" cy="531053"/>
          </a:xfrm>
        </p:grpSpPr>
        <p:sp>
          <p:nvSpPr>
            <p:cNvPr id="11" name="TextBox 10"/>
            <p:cNvSpPr txBox="1"/>
            <p:nvPr/>
          </p:nvSpPr>
          <p:spPr>
            <a:xfrm>
              <a:off x="1467609" y="1498560"/>
              <a:ext cx="711474" cy="334804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VNM</a:t>
              </a:r>
              <a:endPara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24787" y="1498562"/>
              <a:ext cx="1077198" cy="278510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Thực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hiện</a:t>
              </a:r>
              <a:endPara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1902" y="1498561"/>
              <a:ext cx="889707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Đáo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hạn</a:t>
              </a:r>
              <a:endPara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24989" y="1498561"/>
              <a:ext cx="1351266" cy="334802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Độ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biến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động</a:t>
              </a:r>
              <a:endPara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78772" y="1498561"/>
              <a:ext cx="784873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Lãi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suất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2437233" y="1541113"/>
              <a:ext cx="342563" cy="401641"/>
            </a:xfrm>
            <a:custGeom>
              <a:avLst/>
              <a:gdLst>
                <a:gd name="T0" fmla="*/ 167 w 301"/>
                <a:gd name="T1" fmla="*/ 0 h 354"/>
                <a:gd name="T2" fmla="*/ 45 w 301"/>
                <a:gd name="T3" fmla="*/ 56 h 354"/>
                <a:gd name="T4" fmla="*/ 92 w 301"/>
                <a:gd name="T5" fmla="*/ 99 h 354"/>
                <a:gd name="T6" fmla="*/ 109 w 301"/>
                <a:gd name="T7" fmla="*/ 153 h 354"/>
                <a:gd name="T8" fmla="*/ 249 w 301"/>
                <a:gd name="T9" fmla="*/ 135 h 354"/>
                <a:gd name="T10" fmla="*/ 268 w 301"/>
                <a:gd name="T11" fmla="*/ 165 h 354"/>
                <a:gd name="T12" fmla="*/ 247 w 301"/>
                <a:gd name="T13" fmla="*/ 152 h 354"/>
                <a:gd name="T14" fmla="*/ 231 w 301"/>
                <a:gd name="T15" fmla="*/ 161 h 354"/>
                <a:gd name="T16" fmla="*/ 102 w 301"/>
                <a:gd name="T17" fmla="*/ 169 h 354"/>
                <a:gd name="T18" fmla="*/ 93 w 301"/>
                <a:gd name="T19" fmla="*/ 177 h 354"/>
                <a:gd name="T20" fmla="*/ 105 w 301"/>
                <a:gd name="T21" fmla="*/ 221 h 354"/>
                <a:gd name="T22" fmla="*/ 75 w 301"/>
                <a:gd name="T23" fmla="*/ 181 h 354"/>
                <a:gd name="T24" fmla="*/ 96 w 301"/>
                <a:gd name="T25" fmla="*/ 130 h 354"/>
                <a:gd name="T26" fmla="*/ 48 w 301"/>
                <a:gd name="T27" fmla="*/ 113 h 354"/>
                <a:gd name="T28" fmla="*/ 64 w 301"/>
                <a:gd name="T29" fmla="*/ 269 h 354"/>
                <a:gd name="T30" fmla="*/ 67 w 301"/>
                <a:gd name="T31" fmla="*/ 272 h 354"/>
                <a:gd name="T32" fmla="*/ 68 w 301"/>
                <a:gd name="T33" fmla="*/ 273 h 354"/>
                <a:gd name="T34" fmla="*/ 68 w 301"/>
                <a:gd name="T35" fmla="*/ 276 h 354"/>
                <a:gd name="T36" fmla="*/ 68 w 301"/>
                <a:gd name="T37" fmla="*/ 278 h 354"/>
                <a:gd name="T38" fmla="*/ 67 w 301"/>
                <a:gd name="T39" fmla="*/ 280 h 354"/>
                <a:gd name="T40" fmla="*/ 71 w 301"/>
                <a:gd name="T41" fmla="*/ 337 h 354"/>
                <a:gd name="T42" fmla="*/ 169 w 301"/>
                <a:gd name="T43" fmla="*/ 354 h 354"/>
                <a:gd name="T44" fmla="*/ 235 w 301"/>
                <a:gd name="T45" fmla="*/ 295 h 354"/>
                <a:gd name="T46" fmla="*/ 288 w 301"/>
                <a:gd name="T47" fmla="*/ 63 h 354"/>
                <a:gd name="T48" fmla="*/ 175 w 301"/>
                <a:gd name="T49" fmla="*/ 335 h 354"/>
                <a:gd name="T50" fmla="*/ 169 w 301"/>
                <a:gd name="T51" fmla="*/ 337 h 354"/>
                <a:gd name="T52" fmla="*/ 123 w 301"/>
                <a:gd name="T53" fmla="*/ 335 h 354"/>
                <a:gd name="T54" fmla="*/ 117 w 301"/>
                <a:gd name="T55" fmla="*/ 331 h 354"/>
                <a:gd name="T56" fmla="*/ 132 w 301"/>
                <a:gd name="T57" fmla="*/ 321 h 354"/>
                <a:gd name="T58" fmla="*/ 118 w 301"/>
                <a:gd name="T59" fmla="*/ 309 h 354"/>
                <a:gd name="T60" fmla="*/ 147 w 301"/>
                <a:gd name="T61" fmla="*/ 316 h 354"/>
                <a:gd name="T62" fmla="*/ 177 w 301"/>
                <a:gd name="T63" fmla="*/ 312 h 354"/>
                <a:gd name="T64" fmla="*/ 161 w 301"/>
                <a:gd name="T65" fmla="*/ 323 h 354"/>
                <a:gd name="T66" fmla="*/ 178 w 301"/>
                <a:gd name="T67" fmla="*/ 276 h 354"/>
                <a:gd name="T68" fmla="*/ 176 w 301"/>
                <a:gd name="T69" fmla="*/ 286 h 354"/>
                <a:gd name="T70" fmla="*/ 152 w 301"/>
                <a:gd name="T71" fmla="*/ 276 h 354"/>
                <a:gd name="T72" fmla="*/ 127 w 301"/>
                <a:gd name="T73" fmla="*/ 283 h 354"/>
                <a:gd name="T74" fmla="*/ 125 w 301"/>
                <a:gd name="T75" fmla="*/ 273 h 354"/>
                <a:gd name="T76" fmla="*/ 126 w 301"/>
                <a:gd name="T77" fmla="*/ 264 h 354"/>
                <a:gd name="T78" fmla="*/ 130 w 301"/>
                <a:gd name="T79" fmla="*/ 254 h 354"/>
                <a:gd name="T80" fmla="*/ 176 w 301"/>
                <a:gd name="T81" fmla="*/ 257 h 354"/>
                <a:gd name="T82" fmla="*/ 179 w 301"/>
                <a:gd name="T83" fmla="*/ 267 h 354"/>
                <a:gd name="T84" fmla="*/ 178 w 301"/>
                <a:gd name="T85" fmla="*/ 27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354">
                  <a:moveTo>
                    <a:pt x="288" y="63"/>
                  </a:moveTo>
                  <a:cubicBezTo>
                    <a:pt x="279" y="33"/>
                    <a:pt x="231" y="0"/>
                    <a:pt x="167" y="0"/>
                  </a:cubicBezTo>
                  <a:cubicBezTo>
                    <a:pt x="145" y="0"/>
                    <a:pt x="123" y="4"/>
                    <a:pt x="101" y="12"/>
                  </a:cubicBezTo>
                  <a:cubicBezTo>
                    <a:pt x="72" y="21"/>
                    <a:pt x="53" y="37"/>
                    <a:pt x="45" y="56"/>
                  </a:cubicBezTo>
                  <a:cubicBezTo>
                    <a:pt x="39" y="71"/>
                    <a:pt x="40" y="86"/>
                    <a:pt x="43" y="97"/>
                  </a:cubicBezTo>
                  <a:cubicBezTo>
                    <a:pt x="63" y="89"/>
                    <a:pt x="82" y="95"/>
                    <a:pt x="92" y="99"/>
                  </a:cubicBezTo>
                  <a:cubicBezTo>
                    <a:pt x="104" y="105"/>
                    <a:pt x="111" y="116"/>
                    <a:pt x="113" y="128"/>
                  </a:cubicBezTo>
                  <a:cubicBezTo>
                    <a:pt x="114" y="136"/>
                    <a:pt x="112" y="145"/>
                    <a:pt x="109" y="153"/>
                  </a:cubicBezTo>
                  <a:cubicBezTo>
                    <a:pt x="174" y="173"/>
                    <a:pt x="205" y="162"/>
                    <a:pt x="219" y="148"/>
                  </a:cubicBezTo>
                  <a:cubicBezTo>
                    <a:pt x="222" y="146"/>
                    <a:pt x="234" y="133"/>
                    <a:pt x="249" y="135"/>
                  </a:cubicBezTo>
                  <a:cubicBezTo>
                    <a:pt x="255" y="136"/>
                    <a:pt x="264" y="140"/>
                    <a:pt x="272" y="153"/>
                  </a:cubicBezTo>
                  <a:cubicBezTo>
                    <a:pt x="274" y="157"/>
                    <a:pt x="272" y="162"/>
                    <a:pt x="268" y="165"/>
                  </a:cubicBezTo>
                  <a:cubicBezTo>
                    <a:pt x="264" y="167"/>
                    <a:pt x="259" y="165"/>
                    <a:pt x="257" y="161"/>
                  </a:cubicBezTo>
                  <a:cubicBezTo>
                    <a:pt x="254" y="156"/>
                    <a:pt x="250" y="153"/>
                    <a:pt x="247" y="152"/>
                  </a:cubicBezTo>
                  <a:cubicBezTo>
                    <a:pt x="241" y="151"/>
                    <a:pt x="234" y="158"/>
                    <a:pt x="232" y="160"/>
                  </a:cubicBezTo>
                  <a:cubicBezTo>
                    <a:pt x="232" y="160"/>
                    <a:pt x="231" y="161"/>
                    <a:pt x="231" y="161"/>
                  </a:cubicBezTo>
                  <a:cubicBezTo>
                    <a:pt x="220" y="171"/>
                    <a:pt x="201" y="181"/>
                    <a:pt x="170" y="181"/>
                  </a:cubicBezTo>
                  <a:cubicBezTo>
                    <a:pt x="152" y="181"/>
                    <a:pt x="130" y="178"/>
                    <a:pt x="102" y="169"/>
                  </a:cubicBezTo>
                  <a:cubicBezTo>
                    <a:pt x="102" y="169"/>
                    <a:pt x="101" y="169"/>
                    <a:pt x="100" y="169"/>
                  </a:cubicBezTo>
                  <a:cubicBezTo>
                    <a:pt x="98" y="172"/>
                    <a:pt x="96" y="175"/>
                    <a:pt x="93" y="177"/>
                  </a:cubicBezTo>
                  <a:cubicBezTo>
                    <a:pt x="97" y="184"/>
                    <a:pt x="104" y="195"/>
                    <a:pt x="110" y="209"/>
                  </a:cubicBezTo>
                  <a:cubicBezTo>
                    <a:pt x="112" y="214"/>
                    <a:pt x="110" y="219"/>
                    <a:pt x="105" y="221"/>
                  </a:cubicBezTo>
                  <a:cubicBezTo>
                    <a:pt x="101" y="222"/>
                    <a:pt x="96" y="220"/>
                    <a:pt x="94" y="216"/>
                  </a:cubicBezTo>
                  <a:cubicBezTo>
                    <a:pt x="85" y="194"/>
                    <a:pt x="75" y="181"/>
                    <a:pt x="75" y="181"/>
                  </a:cubicBezTo>
                  <a:cubicBezTo>
                    <a:pt x="72" y="177"/>
                    <a:pt x="73" y="172"/>
                    <a:pt x="76" y="169"/>
                  </a:cubicBezTo>
                  <a:cubicBezTo>
                    <a:pt x="89" y="159"/>
                    <a:pt x="97" y="143"/>
                    <a:pt x="96" y="130"/>
                  </a:cubicBezTo>
                  <a:cubicBezTo>
                    <a:pt x="95" y="123"/>
                    <a:pt x="91" y="118"/>
                    <a:pt x="84" y="115"/>
                  </a:cubicBezTo>
                  <a:cubicBezTo>
                    <a:pt x="77" y="112"/>
                    <a:pt x="63" y="107"/>
                    <a:pt x="48" y="113"/>
                  </a:cubicBezTo>
                  <a:cubicBezTo>
                    <a:pt x="34" y="120"/>
                    <a:pt x="23" y="135"/>
                    <a:pt x="15" y="159"/>
                  </a:cubicBezTo>
                  <a:cubicBezTo>
                    <a:pt x="0" y="207"/>
                    <a:pt x="55" y="260"/>
                    <a:pt x="64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66" y="270"/>
                    <a:pt x="67" y="272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7" y="272"/>
                    <a:pt x="67" y="273"/>
                    <a:pt x="68" y="273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8" y="275"/>
                    <a:pt x="68" y="275"/>
                    <a:pt x="68" y="276"/>
                  </a:cubicBezTo>
                  <a:cubicBezTo>
                    <a:pt x="68" y="276"/>
                    <a:pt x="68" y="276"/>
                    <a:pt x="68" y="276"/>
                  </a:cubicBezTo>
                  <a:cubicBezTo>
                    <a:pt x="68" y="277"/>
                    <a:pt x="68" y="277"/>
                    <a:pt x="68" y="278"/>
                  </a:cubicBezTo>
                  <a:cubicBezTo>
                    <a:pt x="68" y="278"/>
                    <a:pt x="68" y="278"/>
                    <a:pt x="68" y="279"/>
                  </a:cubicBezTo>
                  <a:cubicBezTo>
                    <a:pt x="68" y="279"/>
                    <a:pt x="68" y="280"/>
                    <a:pt x="67" y="280"/>
                  </a:cubicBezTo>
                  <a:cubicBezTo>
                    <a:pt x="67" y="280"/>
                    <a:pt x="67" y="280"/>
                    <a:pt x="67" y="281"/>
                  </a:cubicBezTo>
                  <a:cubicBezTo>
                    <a:pt x="67" y="281"/>
                    <a:pt x="47" y="322"/>
                    <a:pt x="71" y="337"/>
                  </a:cubicBezTo>
                  <a:cubicBezTo>
                    <a:pt x="86" y="347"/>
                    <a:pt x="128" y="354"/>
                    <a:pt x="169" y="354"/>
                  </a:cubicBezTo>
                  <a:cubicBezTo>
                    <a:pt x="169" y="354"/>
                    <a:pt x="169" y="354"/>
                    <a:pt x="169" y="354"/>
                  </a:cubicBezTo>
                  <a:cubicBezTo>
                    <a:pt x="203" y="354"/>
                    <a:pt x="223" y="349"/>
                    <a:pt x="228" y="344"/>
                  </a:cubicBezTo>
                  <a:cubicBezTo>
                    <a:pt x="244" y="329"/>
                    <a:pt x="235" y="296"/>
                    <a:pt x="235" y="295"/>
                  </a:cubicBezTo>
                  <a:cubicBezTo>
                    <a:pt x="234" y="292"/>
                    <a:pt x="236" y="288"/>
                    <a:pt x="238" y="286"/>
                  </a:cubicBezTo>
                  <a:cubicBezTo>
                    <a:pt x="266" y="265"/>
                    <a:pt x="301" y="109"/>
                    <a:pt x="288" y="63"/>
                  </a:cubicBezTo>
                  <a:close/>
                  <a:moveTo>
                    <a:pt x="173" y="328"/>
                  </a:moveTo>
                  <a:cubicBezTo>
                    <a:pt x="176" y="329"/>
                    <a:pt x="177" y="332"/>
                    <a:pt x="175" y="335"/>
                  </a:cubicBezTo>
                  <a:cubicBezTo>
                    <a:pt x="175" y="337"/>
                    <a:pt x="173" y="338"/>
                    <a:pt x="171" y="338"/>
                  </a:cubicBezTo>
                  <a:cubicBezTo>
                    <a:pt x="170" y="338"/>
                    <a:pt x="169" y="338"/>
                    <a:pt x="169" y="337"/>
                  </a:cubicBezTo>
                  <a:cubicBezTo>
                    <a:pt x="146" y="327"/>
                    <a:pt x="146" y="327"/>
                    <a:pt x="146" y="327"/>
                  </a:cubicBezTo>
                  <a:cubicBezTo>
                    <a:pt x="123" y="335"/>
                    <a:pt x="123" y="335"/>
                    <a:pt x="123" y="335"/>
                  </a:cubicBezTo>
                  <a:cubicBezTo>
                    <a:pt x="123" y="335"/>
                    <a:pt x="122" y="335"/>
                    <a:pt x="122" y="335"/>
                  </a:cubicBezTo>
                  <a:cubicBezTo>
                    <a:pt x="119" y="335"/>
                    <a:pt x="117" y="333"/>
                    <a:pt x="117" y="331"/>
                  </a:cubicBezTo>
                  <a:cubicBezTo>
                    <a:pt x="116" y="328"/>
                    <a:pt x="117" y="326"/>
                    <a:pt x="120" y="325"/>
                  </a:cubicBezTo>
                  <a:cubicBezTo>
                    <a:pt x="132" y="321"/>
                    <a:pt x="132" y="321"/>
                    <a:pt x="132" y="321"/>
                  </a:cubicBezTo>
                  <a:cubicBezTo>
                    <a:pt x="121" y="316"/>
                    <a:pt x="121" y="316"/>
                    <a:pt x="121" y="316"/>
                  </a:cubicBezTo>
                  <a:cubicBezTo>
                    <a:pt x="118" y="314"/>
                    <a:pt x="117" y="311"/>
                    <a:pt x="118" y="309"/>
                  </a:cubicBezTo>
                  <a:cubicBezTo>
                    <a:pt x="119" y="306"/>
                    <a:pt x="122" y="305"/>
                    <a:pt x="125" y="306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70" y="309"/>
                    <a:pt x="170" y="309"/>
                    <a:pt x="170" y="309"/>
                  </a:cubicBezTo>
                  <a:cubicBezTo>
                    <a:pt x="173" y="308"/>
                    <a:pt x="176" y="310"/>
                    <a:pt x="177" y="312"/>
                  </a:cubicBezTo>
                  <a:cubicBezTo>
                    <a:pt x="178" y="315"/>
                    <a:pt x="176" y="318"/>
                    <a:pt x="173" y="319"/>
                  </a:cubicBezTo>
                  <a:cubicBezTo>
                    <a:pt x="161" y="323"/>
                    <a:pt x="161" y="323"/>
                    <a:pt x="161" y="323"/>
                  </a:cubicBezTo>
                  <a:lnTo>
                    <a:pt x="173" y="328"/>
                  </a:lnTo>
                  <a:close/>
                  <a:moveTo>
                    <a:pt x="178" y="276"/>
                  </a:moveTo>
                  <a:cubicBezTo>
                    <a:pt x="181" y="277"/>
                    <a:pt x="182" y="281"/>
                    <a:pt x="181" y="283"/>
                  </a:cubicBezTo>
                  <a:cubicBezTo>
                    <a:pt x="180" y="285"/>
                    <a:pt x="178" y="286"/>
                    <a:pt x="176" y="286"/>
                  </a:cubicBezTo>
                  <a:cubicBezTo>
                    <a:pt x="176" y="286"/>
                    <a:pt x="175" y="286"/>
                    <a:pt x="174" y="286"/>
                  </a:cubicBezTo>
                  <a:cubicBezTo>
                    <a:pt x="152" y="276"/>
                    <a:pt x="152" y="276"/>
                    <a:pt x="152" y="276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8" y="283"/>
                    <a:pt x="128" y="283"/>
                    <a:pt x="127" y="283"/>
                  </a:cubicBezTo>
                  <a:cubicBezTo>
                    <a:pt x="125" y="283"/>
                    <a:pt x="123" y="282"/>
                    <a:pt x="122" y="279"/>
                  </a:cubicBezTo>
                  <a:cubicBezTo>
                    <a:pt x="121" y="277"/>
                    <a:pt x="123" y="274"/>
                    <a:pt x="125" y="273"/>
                  </a:cubicBezTo>
                  <a:cubicBezTo>
                    <a:pt x="138" y="269"/>
                    <a:pt x="138" y="269"/>
                    <a:pt x="138" y="269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3" y="263"/>
                    <a:pt x="122" y="260"/>
                    <a:pt x="123" y="257"/>
                  </a:cubicBezTo>
                  <a:cubicBezTo>
                    <a:pt x="125" y="254"/>
                    <a:pt x="128" y="253"/>
                    <a:pt x="130" y="254"/>
                  </a:cubicBezTo>
                  <a:cubicBezTo>
                    <a:pt x="153" y="265"/>
                    <a:pt x="153" y="265"/>
                    <a:pt x="153" y="265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9" y="256"/>
                    <a:pt x="182" y="258"/>
                    <a:pt x="182" y="261"/>
                  </a:cubicBezTo>
                  <a:cubicBezTo>
                    <a:pt x="183" y="263"/>
                    <a:pt x="182" y="266"/>
                    <a:pt x="179" y="267"/>
                  </a:cubicBezTo>
                  <a:cubicBezTo>
                    <a:pt x="167" y="271"/>
                    <a:pt x="167" y="271"/>
                    <a:pt x="167" y="271"/>
                  </a:cubicBezTo>
                  <a:lnTo>
                    <a:pt x="178" y="2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88" name="Group 8"/>
            <p:cNvGrpSpPr>
              <a:grpSpLocks noChangeAspect="1"/>
            </p:cNvGrpSpPr>
            <p:nvPr/>
          </p:nvGrpSpPr>
          <p:grpSpPr bwMode="auto">
            <a:xfrm>
              <a:off x="3993959" y="1498561"/>
              <a:ext cx="486232" cy="486744"/>
              <a:chOff x="1041" y="2482"/>
              <a:chExt cx="951" cy="952"/>
            </a:xfrm>
            <a:solidFill>
              <a:schemeClr val="tx2"/>
            </a:solidFill>
          </p:grpSpPr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41" y="2482"/>
                <a:ext cx="951" cy="952"/>
              </a:xfrm>
              <a:custGeom>
                <a:avLst/>
                <a:gdLst>
                  <a:gd name="T0" fmla="*/ 200 w 400"/>
                  <a:gd name="T1" fmla="*/ 400 h 400"/>
                  <a:gd name="T2" fmla="*/ 0 w 400"/>
                  <a:gd name="T3" fmla="*/ 200 h 400"/>
                  <a:gd name="T4" fmla="*/ 200 w 400"/>
                  <a:gd name="T5" fmla="*/ 0 h 400"/>
                  <a:gd name="T6" fmla="*/ 400 w 400"/>
                  <a:gd name="T7" fmla="*/ 200 h 400"/>
                  <a:gd name="T8" fmla="*/ 200 w 400"/>
                  <a:gd name="T9" fmla="*/ 400 h 400"/>
                  <a:gd name="T10" fmla="*/ 200 w 400"/>
                  <a:gd name="T11" fmla="*/ 48 h 400"/>
                  <a:gd name="T12" fmla="*/ 48 w 400"/>
                  <a:gd name="T13" fmla="*/ 200 h 400"/>
                  <a:gd name="T14" fmla="*/ 200 w 400"/>
                  <a:gd name="T15" fmla="*/ 352 h 400"/>
                  <a:gd name="T16" fmla="*/ 352 w 400"/>
                  <a:gd name="T17" fmla="*/ 200 h 400"/>
                  <a:gd name="T18" fmla="*/ 200 w 400"/>
                  <a:gd name="T19" fmla="*/ 4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400">
                    <a:moveTo>
                      <a:pt x="200" y="400"/>
                    </a:moveTo>
                    <a:cubicBezTo>
                      <a:pt x="89" y="400"/>
                      <a:pt x="0" y="310"/>
                      <a:pt x="0" y="200"/>
                    </a:cubicBezTo>
                    <a:cubicBezTo>
                      <a:pt x="0" y="89"/>
                      <a:pt x="89" y="0"/>
                      <a:pt x="200" y="0"/>
                    </a:cubicBezTo>
                    <a:cubicBezTo>
                      <a:pt x="310" y="0"/>
                      <a:pt x="400" y="89"/>
                      <a:pt x="400" y="200"/>
                    </a:cubicBezTo>
                    <a:cubicBezTo>
                      <a:pt x="400" y="310"/>
                      <a:pt x="310" y="400"/>
                      <a:pt x="200" y="400"/>
                    </a:cubicBezTo>
                    <a:close/>
                    <a:moveTo>
                      <a:pt x="200" y="48"/>
                    </a:moveTo>
                    <a:cubicBezTo>
                      <a:pt x="116" y="48"/>
                      <a:pt x="48" y="116"/>
                      <a:pt x="48" y="200"/>
                    </a:cubicBezTo>
                    <a:cubicBezTo>
                      <a:pt x="48" y="284"/>
                      <a:pt x="116" y="352"/>
                      <a:pt x="200" y="352"/>
                    </a:cubicBezTo>
                    <a:cubicBezTo>
                      <a:pt x="283" y="352"/>
                      <a:pt x="352" y="284"/>
                      <a:pt x="352" y="200"/>
                    </a:cubicBezTo>
                    <a:cubicBezTo>
                      <a:pt x="352" y="116"/>
                      <a:pt x="283" y="48"/>
                      <a:pt x="20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1436" y="2751"/>
                <a:ext cx="281" cy="316"/>
              </a:xfrm>
              <a:custGeom>
                <a:avLst/>
                <a:gdLst>
                  <a:gd name="T0" fmla="*/ 100 w 118"/>
                  <a:gd name="T1" fmla="*/ 98 h 133"/>
                  <a:gd name="T2" fmla="*/ 35 w 118"/>
                  <a:gd name="T3" fmla="*/ 98 h 133"/>
                  <a:gd name="T4" fmla="*/ 35 w 118"/>
                  <a:gd name="T5" fmla="*/ 18 h 133"/>
                  <a:gd name="T6" fmla="*/ 17 w 118"/>
                  <a:gd name="T7" fmla="*/ 0 h 133"/>
                  <a:gd name="T8" fmla="*/ 0 w 118"/>
                  <a:gd name="T9" fmla="*/ 18 h 133"/>
                  <a:gd name="T10" fmla="*/ 0 w 118"/>
                  <a:gd name="T11" fmla="*/ 116 h 133"/>
                  <a:gd name="T12" fmla="*/ 17 w 118"/>
                  <a:gd name="T13" fmla="*/ 133 h 133"/>
                  <a:gd name="T14" fmla="*/ 100 w 118"/>
                  <a:gd name="T15" fmla="*/ 133 h 133"/>
                  <a:gd name="T16" fmla="*/ 118 w 118"/>
                  <a:gd name="T17" fmla="*/ 116 h 133"/>
                  <a:gd name="T18" fmla="*/ 100 w 118"/>
                  <a:gd name="T19" fmla="*/ 9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33">
                    <a:moveTo>
                      <a:pt x="100" y="98"/>
                    </a:move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8"/>
                      <a:pt x="2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5"/>
                      <a:pt x="7" y="133"/>
                      <a:pt x="17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10" y="133"/>
                      <a:pt x="118" y="125"/>
                      <a:pt x="118" y="116"/>
                    </a:cubicBezTo>
                    <a:cubicBezTo>
                      <a:pt x="118" y="106"/>
                      <a:pt x="110" y="98"/>
                      <a:pt x="100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16" name="Freeform 13"/>
            <p:cNvSpPr>
              <a:spLocks/>
            </p:cNvSpPr>
            <p:nvPr/>
          </p:nvSpPr>
          <p:spPr bwMode="auto">
            <a:xfrm>
              <a:off x="8805867" y="1697590"/>
              <a:ext cx="95156" cy="174688"/>
            </a:xfrm>
            <a:custGeom>
              <a:avLst/>
              <a:gdLst>
                <a:gd name="T0" fmla="*/ 116 w 194"/>
                <a:gd name="T1" fmla="*/ 358 h 358"/>
                <a:gd name="T2" fmla="*/ 116 w 194"/>
                <a:gd name="T3" fmla="*/ 313 h 358"/>
                <a:gd name="T4" fmla="*/ 175 w 194"/>
                <a:gd name="T5" fmla="*/ 285 h 358"/>
                <a:gd name="T6" fmla="*/ 194 w 194"/>
                <a:gd name="T7" fmla="*/ 233 h 358"/>
                <a:gd name="T8" fmla="*/ 178 w 194"/>
                <a:gd name="T9" fmla="*/ 183 h 358"/>
                <a:gd name="T10" fmla="*/ 122 w 194"/>
                <a:gd name="T11" fmla="*/ 150 h 358"/>
                <a:gd name="T12" fmla="*/ 80 w 194"/>
                <a:gd name="T13" fmla="*/ 131 h 358"/>
                <a:gd name="T14" fmla="*/ 67 w 194"/>
                <a:gd name="T15" fmla="*/ 112 h 358"/>
                <a:gd name="T16" fmla="*/ 76 w 194"/>
                <a:gd name="T17" fmla="*/ 95 h 358"/>
                <a:gd name="T18" fmla="*/ 105 w 194"/>
                <a:gd name="T19" fmla="*/ 87 h 358"/>
                <a:gd name="T20" fmla="*/ 146 w 194"/>
                <a:gd name="T21" fmla="*/ 93 h 358"/>
                <a:gd name="T22" fmla="*/ 170 w 194"/>
                <a:gd name="T23" fmla="*/ 102 h 358"/>
                <a:gd name="T24" fmla="*/ 183 w 194"/>
                <a:gd name="T25" fmla="*/ 53 h 358"/>
                <a:gd name="T26" fmla="*/ 157 w 194"/>
                <a:gd name="T27" fmla="*/ 43 h 358"/>
                <a:gd name="T28" fmla="*/ 120 w 194"/>
                <a:gd name="T29" fmla="*/ 38 h 358"/>
                <a:gd name="T30" fmla="*/ 120 w 194"/>
                <a:gd name="T31" fmla="*/ 0 h 358"/>
                <a:gd name="T32" fmla="*/ 77 w 194"/>
                <a:gd name="T33" fmla="*/ 0 h 358"/>
                <a:gd name="T34" fmla="*/ 77 w 194"/>
                <a:gd name="T35" fmla="*/ 42 h 358"/>
                <a:gd name="T36" fmla="*/ 22 w 194"/>
                <a:gd name="T37" fmla="*/ 69 h 358"/>
                <a:gd name="T38" fmla="*/ 2 w 194"/>
                <a:gd name="T39" fmla="*/ 120 h 358"/>
                <a:gd name="T40" fmla="*/ 24 w 194"/>
                <a:gd name="T41" fmla="*/ 170 h 358"/>
                <a:gd name="T42" fmla="*/ 79 w 194"/>
                <a:gd name="T43" fmla="*/ 201 h 358"/>
                <a:gd name="T44" fmla="*/ 117 w 194"/>
                <a:gd name="T45" fmla="*/ 218 h 358"/>
                <a:gd name="T46" fmla="*/ 129 w 194"/>
                <a:gd name="T47" fmla="*/ 239 h 358"/>
                <a:gd name="T48" fmla="*/ 116 w 194"/>
                <a:gd name="T49" fmla="*/ 259 h 358"/>
                <a:gd name="T50" fmla="*/ 84 w 194"/>
                <a:gd name="T51" fmla="*/ 267 h 358"/>
                <a:gd name="T52" fmla="*/ 44 w 194"/>
                <a:gd name="T53" fmla="*/ 261 h 358"/>
                <a:gd name="T54" fmla="*/ 13 w 194"/>
                <a:gd name="T55" fmla="*/ 247 h 358"/>
                <a:gd name="T56" fmla="*/ 0 w 194"/>
                <a:gd name="T57" fmla="*/ 298 h 358"/>
                <a:gd name="T58" fmla="*/ 31 w 194"/>
                <a:gd name="T59" fmla="*/ 310 h 358"/>
                <a:gd name="T60" fmla="*/ 72 w 194"/>
                <a:gd name="T61" fmla="*/ 317 h 358"/>
                <a:gd name="T62" fmla="*/ 72 w 194"/>
                <a:gd name="T63" fmla="*/ 358 h 358"/>
                <a:gd name="T64" fmla="*/ 116 w 194"/>
                <a:gd name="T6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358">
                  <a:moveTo>
                    <a:pt x="116" y="358"/>
                  </a:moveTo>
                  <a:cubicBezTo>
                    <a:pt x="116" y="313"/>
                    <a:pt x="116" y="313"/>
                    <a:pt x="116" y="313"/>
                  </a:cubicBezTo>
                  <a:cubicBezTo>
                    <a:pt x="142" y="309"/>
                    <a:pt x="161" y="299"/>
                    <a:pt x="175" y="285"/>
                  </a:cubicBezTo>
                  <a:cubicBezTo>
                    <a:pt x="188" y="270"/>
                    <a:pt x="194" y="253"/>
                    <a:pt x="194" y="233"/>
                  </a:cubicBezTo>
                  <a:cubicBezTo>
                    <a:pt x="194" y="213"/>
                    <a:pt x="189" y="197"/>
                    <a:pt x="178" y="183"/>
                  </a:cubicBezTo>
                  <a:cubicBezTo>
                    <a:pt x="166" y="170"/>
                    <a:pt x="148" y="159"/>
                    <a:pt x="122" y="150"/>
                  </a:cubicBezTo>
                  <a:cubicBezTo>
                    <a:pt x="102" y="143"/>
                    <a:pt x="89" y="137"/>
                    <a:pt x="80" y="131"/>
                  </a:cubicBezTo>
                  <a:cubicBezTo>
                    <a:pt x="71" y="125"/>
                    <a:pt x="67" y="119"/>
                    <a:pt x="67" y="112"/>
                  </a:cubicBezTo>
                  <a:cubicBezTo>
                    <a:pt x="67" y="106"/>
                    <a:pt x="70" y="100"/>
                    <a:pt x="76" y="95"/>
                  </a:cubicBezTo>
                  <a:cubicBezTo>
                    <a:pt x="81" y="90"/>
                    <a:pt x="91" y="87"/>
                    <a:pt x="105" y="87"/>
                  </a:cubicBezTo>
                  <a:cubicBezTo>
                    <a:pt x="122" y="87"/>
                    <a:pt x="136" y="89"/>
                    <a:pt x="146" y="93"/>
                  </a:cubicBezTo>
                  <a:cubicBezTo>
                    <a:pt x="157" y="96"/>
                    <a:pt x="165" y="99"/>
                    <a:pt x="170" y="102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76" y="49"/>
                    <a:pt x="167" y="46"/>
                    <a:pt x="157" y="43"/>
                  </a:cubicBezTo>
                  <a:cubicBezTo>
                    <a:pt x="146" y="41"/>
                    <a:pt x="134" y="39"/>
                    <a:pt x="120" y="3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53" y="46"/>
                    <a:pt x="34" y="55"/>
                    <a:pt x="22" y="69"/>
                  </a:cubicBezTo>
                  <a:cubicBezTo>
                    <a:pt x="9" y="83"/>
                    <a:pt x="3" y="100"/>
                    <a:pt x="2" y="120"/>
                  </a:cubicBezTo>
                  <a:cubicBezTo>
                    <a:pt x="3" y="141"/>
                    <a:pt x="10" y="158"/>
                    <a:pt x="24" y="170"/>
                  </a:cubicBezTo>
                  <a:cubicBezTo>
                    <a:pt x="37" y="183"/>
                    <a:pt x="56" y="193"/>
                    <a:pt x="79" y="201"/>
                  </a:cubicBezTo>
                  <a:cubicBezTo>
                    <a:pt x="96" y="206"/>
                    <a:pt x="108" y="212"/>
                    <a:pt x="117" y="218"/>
                  </a:cubicBezTo>
                  <a:cubicBezTo>
                    <a:pt x="125" y="224"/>
                    <a:pt x="129" y="231"/>
                    <a:pt x="129" y="239"/>
                  </a:cubicBezTo>
                  <a:cubicBezTo>
                    <a:pt x="129" y="248"/>
                    <a:pt x="124" y="255"/>
                    <a:pt x="116" y="259"/>
                  </a:cubicBezTo>
                  <a:cubicBezTo>
                    <a:pt x="107" y="264"/>
                    <a:pt x="97" y="267"/>
                    <a:pt x="84" y="267"/>
                  </a:cubicBezTo>
                  <a:cubicBezTo>
                    <a:pt x="70" y="267"/>
                    <a:pt x="56" y="265"/>
                    <a:pt x="44" y="261"/>
                  </a:cubicBezTo>
                  <a:cubicBezTo>
                    <a:pt x="32" y="257"/>
                    <a:pt x="22" y="252"/>
                    <a:pt x="13" y="24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7" y="303"/>
                    <a:pt x="18" y="307"/>
                    <a:pt x="31" y="310"/>
                  </a:cubicBezTo>
                  <a:cubicBezTo>
                    <a:pt x="44" y="314"/>
                    <a:pt x="57" y="316"/>
                    <a:pt x="72" y="317"/>
                  </a:cubicBezTo>
                  <a:cubicBezTo>
                    <a:pt x="72" y="358"/>
                    <a:pt x="72" y="358"/>
                    <a:pt x="72" y="358"/>
                  </a:cubicBezTo>
                  <a:cubicBezTo>
                    <a:pt x="116" y="358"/>
                    <a:pt x="116" y="358"/>
                    <a:pt x="116" y="3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257120" y="1513786"/>
              <a:ext cx="353474" cy="456294"/>
              <a:chOff x="-1596397" y="3766785"/>
              <a:chExt cx="779274" cy="1005950"/>
            </a:xfrm>
          </p:grpSpPr>
          <p:sp>
            <p:nvSpPr>
              <p:cNvPr id="119" name="Up Arrow 118"/>
              <p:cNvSpPr/>
              <p:nvPr/>
            </p:nvSpPr>
            <p:spPr>
              <a:xfrm>
                <a:off x="-1596397" y="3766785"/>
                <a:ext cx="779274" cy="1005950"/>
              </a:xfrm>
              <a:prstGeom prst="upArrow">
                <a:avLst>
                  <a:gd name="adj1" fmla="val 57186"/>
                  <a:gd name="adj2" fmla="val 96784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18" name="Freeform 13"/>
              <p:cNvSpPr>
                <a:spLocks/>
              </p:cNvSpPr>
              <p:nvPr/>
            </p:nvSpPr>
            <p:spPr bwMode="auto">
              <a:xfrm>
                <a:off x="-1333750" y="4119144"/>
                <a:ext cx="253980" cy="466258"/>
              </a:xfrm>
              <a:custGeom>
                <a:avLst/>
                <a:gdLst>
                  <a:gd name="T0" fmla="*/ 116 w 194"/>
                  <a:gd name="T1" fmla="*/ 358 h 358"/>
                  <a:gd name="T2" fmla="*/ 116 w 194"/>
                  <a:gd name="T3" fmla="*/ 313 h 358"/>
                  <a:gd name="T4" fmla="*/ 175 w 194"/>
                  <a:gd name="T5" fmla="*/ 285 h 358"/>
                  <a:gd name="T6" fmla="*/ 194 w 194"/>
                  <a:gd name="T7" fmla="*/ 233 h 358"/>
                  <a:gd name="T8" fmla="*/ 178 w 194"/>
                  <a:gd name="T9" fmla="*/ 183 h 358"/>
                  <a:gd name="T10" fmla="*/ 122 w 194"/>
                  <a:gd name="T11" fmla="*/ 150 h 358"/>
                  <a:gd name="T12" fmla="*/ 80 w 194"/>
                  <a:gd name="T13" fmla="*/ 131 h 358"/>
                  <a:gd name="T14" fmla="*/ 67 w 194"/>
                  <a:gd name="T15" fmla="*/ 112 h 358"/>
                  <a:gd name="T16" fmla="*/ 76 w 194"/>
                  <a:gd name="T17" fmla="*/ 95 h 358"/>
                  <a:gd name="T18" fmla="*/ 105 w 194"/>
                  <a:gd name="T19" fmla="*/ 87 h 358"/>
                  <a:gd name="T20" fmla="*/ 146 w 194"/>
                  <a:gd name="T21" fmla="*/ 93 h 358"/>
                  <a:gd name="T22" fmla="*/ 170 w 194"/>
                  <a:gd name="T23" fmla="*/ 102 h 358"/>
                  <a:gd name="T24" fmla="*/ 183 w 194"/>
                  <a:gd name="T25" fmla="*/ 53 h 358"/>
                  <a:gd name="T26" fmla="*/ 157 w 194"/>
                  <a:gd name="T27" fmla="*/ 43 h 358"/>
                  <a:gd name="T28" fmla="*/ 120 w 194"/>
                  <a:gd name="T29" fmla="*/ 38 h 358"/>
                  <a:gd name="T30" fmla="*/ 120 w 194"/>
                  <a:gd name="T31" fmla="*/ 0 h 358"/>
                  <a:gd name="T32" fmla="*/ 77 w 194"/>
                  <a:gd name="T33" fmla="*/ 0 h 358"/>
                  <a:gd name="T34" fmla="*/ 77 w 194"/>
                  <a:gd name="T35" fmla="*/ 42 h 358"/>
                  <a:gd name="T36" fmla="*/ 22 w 194"/>
                  <a:gd name="T37" fmla="*/ 69 h 358"/>
                  <a:gd name="T38" fmla="*/ 2 w 194"/>
                  <a:gd name="T39" fmla="*/ 120 h 358"/>
                  <a:gd name="T40" fmla="*/ 24 w 194"/>
                  <a:gd name="T41" fmla="*/ 170 h 358"/>
                  <a:gd name="T42" fmla="*/ 79 w 194"/>
                  <a:gd name="T43" fmla="*/ 201 h 358"/>
                  <a:gd name="T44" fmla="*/ 117 w 194"/>
                  <a:gd name="T45" fmla="*/ 218 h 358"/>
                  <a:gd name="T46" fmla="*/ 129 w 194"/>
                  <a:gd name="T47" fmla="*/ 239 h 358"/>
                  <a:gd name="T48" fmla="*/ 116 w 194"/>
                  <a:gd name="T49" fmla="*/ 259 h 358"/>
                  <a:gd name="T50" fmla="*/ 84 w 194"/>
                  <a:gd name="T51" fmla="*/ 267 h 358"/>
                  <a:gd name="T52" fmla="*/ 44 w 194"/>
                  <a:gd name="T53" fmla="*/ 261 h 358"/>
                  <a:gd name="T54" fmla="*/ 13 w 194"/>
                  <a:gd name="T55" fmla="*/ 247 h 358"/>
                  <a:gd name="T56" fmla="*/ 0 w 194"/>
                  <a:gd name="T57" fmla="*/ 298 h 358"/>
                  <a:gd name="T58" fmla="*/ 31 w 194"/>
                  <a:gd name="T59" fmla="*/ 310 h 358"/>
                  <a:gd name="T60" fmla="*/ 72 w 194"/>
                  <a:gd name="T61" fmla="*/ 317 h 358"/>
                  <a:gd name="T62" fmla="*/ 72 w 194"/>
                  <a:gd name="T63" fmla="*/ 358 h 358"/>
                  <a:gd name="T64" fmla="*/ 116 w 194"/>
                  <a:gd name="T65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4" h="358">
                    <a:moveTo>
                      <a:pt x="116" y="358"/>
                    </a:moveTo>
                    <a:cubicBezTo>
                      <a:pt x="116" y="313"/>
                      <a:pt x="116" y="313"/>
                      <a:pt x="116" y="313"/>
                    </a:cubicBezTo>
                    <a:cubicBezTo>
                      <a:pt x="142" y="309"/>
                      <a:pt x="161" y="299"/>
                      <a:pt x="175" y="285"/>
                    </a:cubicBezTo>
                    <a:cubicBezTo>
                      <a:pt x="188" y="270"/>
                      <a:pt x="194" y="253"/>
                      <a:pt x="194" y="233"/>
                    </a:cubicBezTo>
                    <a:cubicBezTo>
                      <a:pt x="194" y="213"/>
                      <a:pt x="189" y="197"/>
                      <a:pt x="178" y="183"/>
                    </a:cubicBezTo>
                    <a:cubicBezTo>
                      <a:pt x="166" y="170"/>
                      <a:pt x="148" y="159"/>
                      <a:pt x="122" y="150"/>
                    </a:cubicBezTo>
                    <a:cubicBezTo>
                      <a:pt x="102" y="143"/>
                      <a:pt x="89" y="137"/>
                      <a:pt x="80" y="131"/>
                    </a:cubicBezTo>
                    <a:cubicBezTo>
                      <a:pt x="71" y="125"/>
                      <a:pt x="67" y="119"/>
                      <a:pt x="67" y="112"/>
                    </a:cubicBezTo>
                    <a:cubicBezTo>
                      <a:pt x="67" y="106"/>
                      <a:pt x="70" y="100"/>
                      <a:pt x="76" y="95"/>
                    </a:cubicBezTo>
                    <a:cubicBezTo>
                      <a:pt x="81" y="90"/>
                      <a:pt x="91" y="87"/>
                      <a:pt x="105" y="87"/>
                    </a:cubicBezTo>
                    <a:cubicBezTo>
                      <a:pt x="122" y="87"/>
                      <a:pt x="136" y="89"/>
                      <a:pt x="146" y="93"/>
                    </a:cubicBezTo>
                    <a:cubicBezTo>
                      <a:pt x="157" y="96"/>
                      <a:pt x="165" y="99"/>
                      <a:pt x="170" y="102"/>
                    </a:cubicBezTo>
                    <a:cubicBezTo>
                      <a:pt x="183" y="53"/>
                      <a:pt x="183" y="53"/>
                      <a:pt x="183" y="53"/>
                    </a:cubicBezTo>
                    <a:cubicBezTo>
                      <a:pt x="176" y="49"/>
                      <a:pt x="167" y="46"/>
                      <a:pt x="157" y="43"/>
                    </a:cubicBezTo>
                    <a:cubicBezTo>
                      <a:pt x="146" y="41"/>
                      <a:pt x="134" y="39"/>
                      <a:pt x="120" y="3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53" y="46"/>
                      <a:pt x="34" y="55"/>
                      <a:pt x="22" y="69"/>
                    </a:cubicBezTo>
                    <a:cubicBezTo>
                      <a:pt x="9" y="83"/>
                      <a:pt x="3" y="100"/>
                      <a:pt x="2" y="120"/>
                    </a:cubicBezTo>
                    <a:cubicBezTo>
                      <a:pt x="3" y="141"/>
                      <a:pt x="10" y="158"/>
                      <a:pt x="24" y="170"/>
                    </a:cubicBezTo>
                    <a:cubicBezTo>
                      <a:pt x="37" y="183"/>
                      <a:pt x="56" y="193"/>
                      <a:pt x="79" y="201"/>
                    </a:cubicBezTo>
                    <a:cubicBezTo>
                      <a:pt x="96" y="206"/>
                      <a:pt x="108" y="212"/>
                      <a:pt x="117" y="218"/>
                    </a:cubicBezTo>
                    <a:cubicBezTo>
                      <a:pt x="125" y="224"/>
                      <a:pt x="129" y="231"/>
                      <a:pt x="129" y="239"/>
                    </a:cubicBezTo>
                    <a:cubicBezTo>
                      <a:pt x="129" y="248"/>
                      <a:pt x="124" y="255"/>
                      <a:pt x="116" y="259"/>
                    </a:cubicBezTo>
                    <a:cubicBezTo>
                      <a:pt x="107" y="264"/>
                      <a:pt x="97" y="267"/>
                      <a:pt x="84" y="267"/>
                    </a:cubicBezTo>
                    <a:cubicBezTo>
                      <a:pt x="70" y="267"/>
                      <a:pt x="56" y="265"/>
                      <a:pt x="44" y="261"/>
                    </a:cubicBezTo>
                    <a:cubicBezTo>
                      <a:pt x="32" y="257"/>
                      <a:pt x="22" y="252"/>
                      <a:pt x="13" y="247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7" y="303"/>
                      <a:pt x="18" y="307"/>
                      <a:pt x="31" y="310"/>
                    </a:cubicBezTo>
                    <a:cubicBezTo>
                      <a:pt x="44" y="314"/>
                      <a:pt x="57" y="316"/>
                      <a:pt x="72" y="317"/>
                    </a:cubicBezTo>
                    <a:cubicBezTo>
                      <a:pt x="72" y="358"/>
                      <a:pt x="72" y="358"/>
                      <a:pt x="72" y="358"/>
                    </a:cubicBezTo>
                    <a:cubicBezTo>
                      <a:pt x="116" y="358"/>
                      <a:pt x="116" y="358"/>
                      <a:pt x="116" y="35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467607" y="1751101"/>
              <a:ext cx="829021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133.000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24789" y="1751103"/>
              <a:ext cx="908268" cy="278510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133.000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91903" y="1751102"/>
              <a:ext cx="1073581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184 </a:t>
              </a:r>
              <a:r>
                <a:rPr lang="en-AU" sz="1500" b="1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ngày</a:t>
              </a:r>
              <a:endPara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24990" y="1751102"/>
              <a:ext cx="918152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25.5%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78772" y="1751102"/>
              <a:ext cx="784873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5%</a:t>
              </a:r>
            </a:p>
          </p:txBody>
        </p:sp>
        <p:grpSp>
          <p:nvGrpSpPr>
            <p:cNvPr id="57" name="Group 17"/>
            <p:cNvGrpSpPr>
              <a:grpSpLocks noChangeAspect="1"/>
            </p:cNvGrpSpPr>
            <p:nvPr/>
          </p:nvGrpSpPr>
          <p:grpSpPr bwMode="auto">
            <a:xfrm>
              <a:off x="5550539" y="1530856"/>
              <a:ext cx="432415" cy="432415"/>
              <a:chOff x="-2390" y="965"/>
              <a:chExt cx="952" cy="952"/>
            </a:xfrm>
            <a:solidFill>
              <a:schemeClr val="tx2"/>
            </a:solidFill>
          </p:grpSpPr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-2390" y="965"/>
                <a:ext cx="952" cy="952"/>
              </a:xfrm>
              <a:custGeom>
                <a:avLst/>
                <a:gdLst>
                  <a:gd name="T0" fmla="*/ 105 w 952"/>
                  <a:gd name="T1" fmla="*/ 847 h 952"/>
                  <a:gd name="T2" fmla="*/ 105 w 952"/>
                  <a:gd name="T3" fmla="*/ 0 h 952"/>
                  <a:gd name="T4" fmla="*/ 0 w 952"/>
                  <a:gd name="T5" fmla="*/ 0 h 952"/>
                  <a:gd name="T6" fmla="*/ 0 w 952"/>
                  <a:gd name="T7" fmla="*/ 952 h 952"/>
                  <a:gd name="T8" fmla="*/ 952 w 952"/>
                  <a:gd name="T9" fmla="*/ 952 h 952"/>
                  <a:gd name="T10" fmla="*/ 952 w 952"/>
                  <a:gd name="T11" fmla="*/ 847 h 952"/>
                  <a:gd name="T12" fmla="*/ 105 w 952"/>
                  <a:gd name="T13" fmla="*/ 847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2" h="952">
                    <a:moveTo>
                      <a:pt x="105" y="847"/>
                    </a:moveTo>
                    <a:lnTo>
                      <a:pt x="105" y="0"/>
                    </a:lnTo>
                    <a:lnTo>
                      <a:pt x="0" y="0"/>
                    </a:lnTo>
                    <a:lnTo>
                      <a:pt x="0" y="952"/>
                    </a:lnTo>
                    <a:lnTo>
                      <a:pt x="952" y="952"/>
                    </a:lnTo>
                    <a:lnTo>
                      <a:pt x="952" y="847"/>
                    </a:lnTo>
                    <a:lnTo>
                      <a:pt x="105" y="8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-2207" y="1136"/>
                <a:ext cx="703" cy="495"/>
              </a:xfrm>
              <a:custGeom>
                <a:avLst/>
                <a:gdLst>
                  <a:gd name="T0" fmla="*/ 493 w 703"/>
                  <a:gd name="T1" fmla="*/ 53 h 495"/>
                  <a:gd name="T2" fmla="*/ 567 w 703"/>
                  <a:gd name="T3" fmla="*/ 110 h 495"/>
                  <a:gd name="T4" fmla="*/ 415 w 703"/>
                  <a:gd name="T5" fmla="*/ 293 h 495"/>
                  <a:gd name="T6" fmla="*/ 243 w 703"/>
                  <a:gd name="T7" fmla="*/ 157 h 495"/>
                  <a:gd name="T8" fmla="*/ 0 w 703"/>
                  <a:gd name="T9" fmla="*/ 443 h 495"/>
                  <a:gd name="T10" fmla="*/ 60 w 703"/>
                  <a:gd name="T11" fmla="*/ 495 h 495"/>
                  <a:gd name="T12" fmla="*/ 255 w 703"/>
                  <a:gd name="T13" fmla="*/ 269 h 495"/>
                  <a:gd name="T14" fmla="*/ 426 w 703"/>
                  <a:gd name="T15" fmla="*/ 405 h 495"/>
                  <a:gd name="T16" fmla="*/ 631 w 703"/>
                  <a:gd name="T17" fmla="*/ 160 h 495"/>
                  <a:gd name="T18" fmla="*/ 703 w 703"/>
                  <a:gd name="T19" fmla="*/ 217 h 495"/>
                  <a:gd name="T20" fmla="*/ 703 w 703"/>
                  <a:gd name="T21" fmla="*/ 0 h 495"/>
                  <a:gd name="T22" fmla="*/ 493 w 703"/>
                  <a:gd name="T23" fmla="*/ 53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3" h="495">
                    <a:moveTo>
                      <a:pt x="493" y="53"/>
                    </a:moveTo>
                    <a:lnTo>
                      <a:pt x="567" y="110"/>
                    </a:lnTo>
                    <a:lnTo>
                      <a:pt x="415" y="293"/>
                    </a:lnTo>
                    <a:lnTo>
                      <a:pt x="243" y="157"/>
                    </a:lnTo>
                    <a:lnTo>
                      <a:pt x="0" y="443"/>
                    </a:lnTo>
                    <a:lnTo>
                      <a:pt x="60" y="495"/>
                    </a:lnTo>
                    <a:lnTo>
                      <a:pt x="255" y="269"/>
                    </a:lnTo>
                    <a:lnTo>
                      <a:pt x="426" y="405"/>
                    </a:lnTo>
                    <a:lnTo>
                      <a:pt x="631" y="160"/>
                    </a:lnTo>
                    <a:lnTo>
                      <a:pt x="703" y="217"/>
                    </a:lnTo>
                    <a:lnTo>
                      <a:pt x="703" y="0"/>
                    </a:lnTo>
                    <a:lnTo>
                      <a:pt x="493" y="5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995443" y="1530856"/>
              <a:ext cx="430918" cy="431372"/>
              <a:chOff x="-958" y="1468"/>
              <a:chExt cx="951" cy="952"/>
            </a:xfrm>
          </p:grpSpPr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-601" y="1706"/>
                <a:ext cx="238" cy="7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-245" y="1468"/>
                <a:ext cx="238" cy="9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-958" y="1944"/>
                <a:ext cx="238" cy="47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7450" t="31849" r="28320" b="5651"/>
          <a:stretch/>
        </p:blipFill>
        <p:spPr bwMode="auto">
          <a:xfrm>
            <a:off x="4937021" y="2133600"/>
            <a:ext cx="3808547" cy="3429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533401" y="122238"/>
            <a:ext cx="8229600" cy="5635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giao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dịch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đầu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tiên</a:t>
            </a:r>
            <a:endParaRPr lang="en-US" sz="3500" kern="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3500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675835" y="5105400"/>
            <a:ext cx="2087165" cy="457200"/>
          </a:xfrm>
          <a:prstGeom prst="ellips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4038600" y="1895941"/>
            <a:ext cx="0" cy="46625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038600" y="2362200"/>
            <a:ext cx="762000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ket 27"/>
          <p:cNvSpPr/>
          <p:nvPr/>
        </p:nvSpPr>
        <p:spPr>
          <a:xfrm rot="16200000">
            <a:off x="4495800" y="-1752602"/>
            <a:ext cx="152400" cy="7162801"/>
          </a:xfrm>
          <a:prstGeom prst="leftBracke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295400" y="3372896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4419600" y="3372896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46646" y="3143106"/>
            <a:ext cx="7583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15/3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191000" y="3173138"/>
            <a:ext cx="453265" cy="255862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15/9</a:t>
            </a:r>
          </a:p>
          <a:p>
            <a:pPr indent="-184702">
              <a:lnSpc>
                <a:spcPct val="85000"/>
              </a:lnSpc>
              <a:spcBef>
                <a:spcPts val="513"/>
              </a:spcBef>
            </a:pPr>
            <a:endParaRPr lang="en-AU" sz="1500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16632" y="1515592"/>
            <a:ext cx="986694" cy="238157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(15/9/2017)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3449096"/>
            <a:ext cx="31242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52982" y="3296696"/>
            <a:ext cx="905556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Thời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gian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2982" y="4134896"/>
            <a:ext cx="905556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CKCS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1295400" y="41910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419600" y="4211096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295400" y="4267200"/>
            <a:ext cx="31242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2954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4196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295400" y="5181600"/>
            <a:ext cx="31242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13644" y="5029200"/>
            <a:ext cx="744894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CW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121077" y="3948464"/>
            <a:ext cx="7583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133.000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1295400" y="2839496"/>
            <a:ext cx="0" cy="2971800"/>
          </a:xfrm>
          <a:prstGeom prst="line">
            <a:avLst/>
          </a:prstGeom>
          <a:ln w="28575">
            <a:solidFill>
              <a:srgbClr val="FF0000">
                <a:alpha val="3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146646" y="4862863"/>
            <a:ext cx="655672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5.600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7467600" y="5638800"/>
            <a:ext cx="0" cy="466259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06102" y="5029200"/>
            <a:ext cx="5766268" cy="1162006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37325"/>
            <a:ext cx="1524000" cy="320676"/>
          </a:xfrm>
        </p:spPr>
        <p:txBody>
          <a:bodyPr/>
          <a:lstStyle/>
          <a:p>
            <a:fld id="{A1FC0E1B-B796-4654-B5AE-633654ADE66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7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19047" y="6536878"/>
            <a:ext cx="2133600" cy="3076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>
                <a:latin typeface="+mj-lt"/>
              </a:rPr>
              <a:t>www.hsx.vn</a:t>
            </a:r>
          </a:p>
        </p:txBody>
      </p:sp>
    </p:spTree>
    <p:extLst>
      <p:ext uri="{BB962C8B-B14F-4D97-AF65-F5344CB8AC3E}">
        <p14:creationId xmlns:p14="http://schemas.microsoft.com/office/powerpoint/2010/main" val="20297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8" grpId="0" animBg="1"/>
      <p:bldP spid="75" grpId="0"/>
      <p:bldP spid="56" grpId="0"/>
      <p:bldP spid="59" grpId="0"/>
      <p:bldP spid="60" grpId="0"/>
      <p:bldP spid="61" grpId="0"/>
      <p:bldP spid="70" grpId="0"/>
      <p:bldP spid="74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28091" t="35461" r="26792"/>
          <a:stretch/>
        </p:blipFill>
        <p:spPr bwMode="auto">
          <a:xfrm>
            <a:off x="4956021" y="2084000"/>
            <a:ext cx="3806979" cy="347974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1066800" y="990600"/>
            <a:ext cx="6863788" cy="454107"/>
            <a:chOff x="995443" y="1498560"/>
            <a:chExt cx="7468202" cy="531053"/>
          </a:xfrm>
        </p:grpSpPr>
        <p:sp>
          <p:nvSpPr>
            <p:cNvPr id="11" name="TextBox 10"/>
            <p:cNvSpPr txBox="1"/>
            <p:nvPr/>
          </p:nvSpPr>
          <p:spPr>
            <a:xfrm>
              <a:off x="1467609" y="1498560"/>
              <a:ext cx="711474" cy="334804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VNM</a:t>
              </a:r>
              <a:endPara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24787" y="1498562"/>
              <a:ext cx="1077199" cy="278510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Thực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hiện</a:t>
              </a:r>
              <a:endParaRPr lang="en-AU" sz="1500" dirty="0">
                <a:solidFill>
                  <a:schemeClr val="tx2">
                    <a:lumMod val="75000"/>
                    <a:alpha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1902" y="1498561"/>
              <a:ext cx="889707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Đáo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hạn</a:t>
              </a:r>
              <a:endPara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24989" y="1498561"/>
              <a:ext cx="1351266" cy="334802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Độ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biến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động</a:t>
              </a:r>
              <a:endParaRPr lang="en-AU" sz="1500" dirty="0">
                <a:solidFill>
                  <a:schemeClr val="tx2">
                    <a:lumMod val="75000"/>
                    <a:alpha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78772" y="1498561"/>
              <a:ext cx="784873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Lãi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suất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2437233" y="1541113"/>
              <a:ext cx="342563" cy="401641"/>
            </a:xfrm>
            <a:custGeom>
              <a:avLst/>
              <a:gdLst>
                <a:gd name="T0" fmla="*/ 167 w 301"/>
                <a:gd name="T1" fmla="*/ 0 h 354"/>
                <a:gd name="T2" fmla="*/ 45 w 301"/>
                <a:gd name="T3" fmla="*/ 56 h 354"/>
                <a:gd name="T4" fmla="*/ 92 w 301"/>
                <a:gd name="T5" fmla="*/ 99 h 354"/>
                <a:gd name="T6" fmla="*/ 109 w 301"/>
                <a:gd name="T7" fmla="*/ 153 h 354"/>
                <a:gd name="T8" fmla="*/ 249 w 301"/>
                <a:gd name="T9" fmla="*/ 135 h 354"/>
                <a:gd name="T10" fmla="*/ 268 w 301"/>
                <a:gd name="T11" fmla="*/ 165 h 354"/>
                <a:gd name="T12" fmla="*/ 247 w 301"/>
                <a:gd name="T13" fmla="*/ 152 h 354"/>
                <a:gd name="T14" fmla="*/ 231 w 301"/>
                <a:gd name="T15" fmla="*/ 161 h 354"/>
                <a:gd name="T16" fmla="*/ 102 w 301"/>
                <a:gd name="T17" fmla="*/ 169 h 354"/>
                <a:gd name="T18" fmla="*/ 93 w 301"/>
                <a:gd name="T19" fmla="*/ 177 h 354"/>
                <a:gd name="T20" fmla="*/ 105 w 301"/>
                <a:gd name="T21" fmla="*/ 221 h 354"/>
                <a:gd name="T22" fmla="*/ 75 w 301"/>
                <a:gd name="T23" fmla="*/ 181 h 354"/>
                <a:gd name="T24" fmla="*/ 96 w 301"/>
                <a:gd name="T25" fmla="*/ 130 h 354"/>
                <a:gd name="T26" fmla="*/ 48 w 301"/>
                <a:gd name="T27" fmla="*/ 113 h 354"/>
                <a:gd name="T28" fmla="*/ 64 w 301"/>
                <a:gd name="T29" fmla="*/ 269 h 354"/>
                <a:gd name="T30" fmla="*/ 67 w 301"/>
                <a:gd name="T31" fmla="*/ 272 h 354"/>
                <a:gd name="T32" fmla="*/ 68 w 301"/>
                <a:gd name="T33" fmla="*/ 273 h 354"/>
                <a:gd name="T34" fmla="*/ 68 w 301"/>
                <a:gd name="T35" fmla="*/ 276 h 354"/>
                <a:gd name="T36" fmla="*/ 68 w 301"/>
                <a:gd name="T37" fmla="*/ 278 h 354"/>
                <a:gd name="T38" fmla="*/ 67 w 301"/>
                <a:gd name="T39" fmla="*/ 280 h 354"/>
                <a:gd name="T40" fmla="*/ 71 w 301"/>
                <a:gd name="T41" fmla="*/ 337 h 354"/>
                <a:gd name="T42" fmla="*/ 169 w 301"/>
                <a:gd name="T43" fmla="*/ 354 h 354"/>
                <a:gd name="T44" fmla="*/ 235 w 301"/>
                <a:gd name="T45" fmla="*/ 295 h 354"/>
                <a:gd name="T46" fmla="*/ 288 w 301"/>
                <a:gd name="T47" fmla="*/ 63 h 354"/>
                <a:gd name="T48" fmla="*/ 175 w 301"/>
                <a:gd name="T49" fmla="*/ 335 h 354"/>
                <a:gd name="T50" fmla="*/ 169 w 301"/>
                <a:gd name="T51" fmla="*/ 337 h 354"/>
                <a:gd name="T52" fmla="*/ 123 w 301"/>
                <a:gd name="T53" fmla="*/ 335 h 354"/>
                <a:gd name="T54" fmla="*/ 117 w 301"/>
                <a:gd name="T55" fmla="*/ 331 h 354"/>
                <a:gd name="T56" fmla="*/ 132 w 301"/>
                <a:gd name="T57" fmla="*/ 321 h 354"/>
                <a:gd name="T58" fmla="*/ 118 w 301"/>
                <a:gd name="T59" fmla="*/ 309 h 354"/>
                <a:gd name="T60" fmla="*/ 147 w 301"/>
                <a:gd name="T61" fmla="*/ 316 h 354"/>
                <a:gd name="T62" fmla="*/ 177 w 301"/>
                <a:gd name="T63" fmla="*/ 312 h 354"/>
                <a:gd name="T64" fmla="*/ 161 w 301"/>
                <a:gd name="T65" fmla="*/ 323 h 354"/>
                <a:gd name="T66" fmla="*/ 178 w 301"/>
                <a:gd name="T67" fmla="*/ 276 h 354"/>
                <a:gd name="T68" fmla="*/ 176 w 301"/>
                <a:gd name="T69" fmla="*/ 286 h 354"/>
                <a:gd name="T70" fmla="*/ 152 w 301"/>
                <a:gd name="T71" fmla="*/ 276 h 354"/>
                <a:gd name="T72" fmla="*/ 127 w 301"/>
                <a:gd name="T73" fmla="*/ 283 h 354"/>
                <a:gd name="T74" fmla="*/ 125 w 301"/>
                <a:gd name="T75" fmla="*/ 273 h 354"/>
                <a:gd name="T76" fmla="*/ 126 w 301"/>
                <a:gd name="T77" fmla="*/ 264 h 354"/>
                <a:gd name="T78" fmla="*/ 130 w 301"/>
                <a:gd name="T79" fmla="*/ 254 h 354"/>
                <a:gd name="T80" fmla="*/ 176 w 301"/>
                <a:gd name="T81" fmla="*/ 257 h 354"/>
                <a:gd name="T82" fmla="*/ 179 w 301"/>
                <a:gd name="T83" fmla="*/ 267 h 354"/>
                <a:gd name="T84" fmla="*/ 178 w 301"/>
                <a:gd name="T85" fmla="*/ 27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354">
                  <a:moveTo>
                    <a:pt x="288" y="63"/>
                  </a:moveTo>
                  <a:cubicBezTo>
                    <a:pt x="279" y="33"/>
                    <a:pt x="231" y="0"/>
                    <a:pt x="167" y="0"/>
                  </a:cubicBezTo>
                  <a:cubicBezTo>
                    <a:pt x="145" y="0"/>
                    <a:pt x="123" y="4"/>
                    <a:pt x="101" y="12"/>
                  </a:cubicBezTo>
                  <a:cubicBezTo>
                    <a:pt x="72" y="21"/>
                    <a:pt x="53" y="37"/>
                    <a:pt x="45" y="56"/>
                  </a:cubicBezTo>
                  <a:cubicBezTo>
                    <a:pt x="39" y="71"/>
                    <a:pt x="40" y="86"/>
                    <a:pt x="43" y="97"/>
                  </a:cubicBezTo>
                  <a:cubicBezTo>
                    <a:pt x="63" y="89"/>
                    <a:pt x="82" y="95"/>
                    <a:pt x="92" y="99"/>
                  </a:cubicBezTo>
                  <a:cubicBezTo>
                    <a:pt x="104" y="105"/>
                    <a:pt x="111" y="116"/>
                    <a:pt x="113" y="128"/>
                  </a:cubicBezTo>
                  <a:cubicBezTo>
                    <a:pt x="114" y="136"/>
                    <a:pt x="112" y="145"/>
                    <a:pt x="109" y="153"/>
                  </a:cubicBezTo>
                  <a:cubicBezTo>
                    <a:pt x="174" y="173"/>
                    <a:pt x="205" y="162"/>
                    <a:pt x="219" y="148"/>
                  </a:cubicBezTo>
                  <a:cubicBezTo>
                    <a:pt x="222" y="146"/>
                    <a:pt x="234" y="133"/>
                    <a:pt x="249" y="135"/>
                  </a:cubicBezTo>
                  <a:cubicBezTo>
                    <a:pt x="255" y="136"/>
                    <a:pt x="264" y="140"/>
                    <a:pt x="272" y="153"/>
                  </a:cubicBezTo>
                  <a:cubicBezTo>
                    <a:pt x="274" y="157"/>
                    <a:pt x="272" y="162"/>
                    <a:pt x="268" y="165"/>
                  </a:cubicBezTo>
                  <a:cubicBezTo>
                    <a:pt x="264" y="167"/>
                    <a:pt x="259" y="165"/>
                    <a:pt x="257" y="161"/>
                  </a:cubicBezTo>
                  <a:cubicBezTo>
                    <a:pt x="254" y="156"/>
                    <a:pt x="250" y="153"/>
                    <a:pt x="247" y="152"/>
                  </a:cubicBezTo>
                  <a:cubicBezTo>
                    <a:pt x="241" y="151"/>
                    <a:pt x="234" y="158"/>
                    <a:pt x="232" y="160"/>
                  </a:cubicBezTo>
                  <a:cubicBezTo>
                    <a:pt x="232" y="160"/>
                    <a:pt x="231" y="161"/>
                    <a:pt x="231" y="161"/>
                  </a:cubicBezTo>
                  <a:cubicBezTo>
                    <a:pt x="220" y="171"/>
                    <a:pt x="201" y="181"/>
                    <a:pt x="170" y="181"/>
                  </a:cubicBezTo>
                  <a:cubicBezTo>
                    <a:pt x="152" y="181"/>
                    <a:pt x="130" y="178"/>
                    <a:pt x="102" y="169"/>
                  </a:cubicBezTo>
                  <a:cubicBezTo>
                    <a:pt x="102" y="169"/>
                    <a:pt x="101" y="169"/>
                    <a:pt x="100" y="169"/>
                  </a:cubicBezTo>
                  <a:cubicBezTo>
                    <a:pt x="98" y="172"/>
                    <a:pt x="96" y="175"/>
                    <a:pt x="93" y="177"/>
                  </a:cubicBezTo>
                  <a:cubicBezTo>
                    <a:pt x="97" y="184"/>
                    <a:pt x="104" y="195"/>
                    <a:pt x="110" y="209"/>
                  </a:cubicBezTo>
                  <a:cubicBezTo>
                    <a:pt x="112" y="214"/>
                    <a:pt x="110" y="219"/>
                    <a:pt x="105" y="221"/>
                  </a:cubicBezTo>
                  <a:cubicBezTo>
                    <a:pt x="101" y="222"/>
                    <a:pt x="96" y="220"/>
                    <a:pt x="94" y="216"/>
                  </a:cubicBezTo>
                  <a:cubicBezTo>
                    <a:pt x="85" y="194"/>
                    <a:pt x="75" y="181"/>
                    <a:pt x="75" y="181"/>
                  </a:cubicBezTo>
                  <a:cubicBezTo>
                    <a:pt x="72" y="177"/>
                    <a:pt x="73" y="172"/>
                    <a:pt x="76" y="169"/>
                  </a:cubicBezTo>
                  <a:cubicBezTo>
                    <a:pt x="89" y="159"/>
                    <a:pt x="97" y="143"/>
                    <a:pt x="96" y="130"/>
                  </a:cubicBezTo>
                  <a:cubicBezTo>
                    <a:pt x="95" y="123"/>
                    <a:pt x="91" y="118"/>
                    <a:pt x="84" y="115"/>
                  </a:cubicBezTo>
                  <a:cubicBezTo>
                    <a:pt x="77" y="112"/>
                    <a:pt x="63" y="107"/>
                    <a:pt x="48" y="113"/>
                  </a:cubicBezTo>
                  <a:cubicBezTo>
                    <a:pt x="34" y="120"/>
                    <a:pt x="23" y="135"/>
                    <a:pt x="15" y="159"/>
                  </a:cubicBezTo>
                  <a:cubicBezTo>
                    <a:pt x="0" y="207"/>
                    <a:pt x="55" y="260"/>
                    <a:pt x="64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66" y="270"/>
                    <a:pt x="67" y="272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7" y="272"/>
                    <a:pt x="67" y="273"/>
                    <a:pt x="68" y="273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8" y="275"/>
                    <a:pt x="68" y="275"/>
                    <a:pt x="68" y="276"/>
                  </a:cubicBezTo>
                  <a:cubicBezTo>
                    <a:pt x="68" y="276"/>
                    <a:pt x="68" y="276"/>
                    <a:pt x="68" y="276"/>
                  </a:cubicBezTo>
                  <a:cubicBezTo>
                    <a:pt x="68" y="277"/>
                    <a:pt x="68" y="277"/>
                    <a:pt x="68" y="278"/>
                  </a:cubicBezTo>
                  <a:cubicBezTo>
                    <a:pt x="68" y="278"/>
                    <a:pt x="68" y="278"/>
                    <a:pt x="68" y="279"/>
                  </a:cubicBezTo>
                  <a:cubicBezTo>
                    <a:pt x="68" y="279"/>
                    <a:pt x="68" y="280"/>
                    <a:pt x="67" y="280"/>
                  </a:cubicBezTo>
                  <a:cubicBezTo>
                    <a:pt x="67" y="280"/>
                    <a:pt x="67" y="280"/>
                    <a:pt x="67" y="281"/>
                  </a:cubicBezTo>
                  <a:cubicBezTo>
                    <a:pt x="67" y="281"/>
                    <a:pt x="47" y="322"/>
                    <a:pt x="71" y="337"/>
                  </a:cubicBezTo>
                  <a:cubicBezTo>
                    <a:pt x="86" y="347"/>
                    <a:pt x="128" y="354"/>
                    <a:pt x="169" y="354"/>
                  </a:cubicBezTo>
                  <a:cubicBezTo>
                    <a:pt x="169" y="354"/>
                    <a:pt x="169" y="354"/>
                    <a:pt x="169" y="354"/>
                  </a:cubicBezTo>
                  <a:cubicBezTo>
                    <a:pt x="203" y="354"/>
                    <a:pt x="223" y="349"/>
                    <a:pt x="228" y="344"/>
                  </a:cubicBezTo>
                  <a:cubicBezTo>
                    <a:pt x="244" y="329"/>
                    <a:pt x="235" y="296"/>
                    <a:pt x="235" y="295"/>
                  </a:cubicBezTo>
                  <a:cubicBezTo>
                    <a:pt x="234" y="292"/>
                    <a:pt x="236" y="288"/>
                    <a:pt x="238" y="286"/>
                  </a:cubicBezTo>
                  <a:cubicBezTo>
                    <a:pt x="266" y="265"/>
                    <a:pt x="301" y="109"/>
                    <a:pt x="288" y="63"/>
                  </a:cubicBezTo>
                  <a:close/>
                  <a:moveTo>
                    <a:pt x="173" y="328"/>
                  </a:moveTo>
                  <a:cubicBezTo>
                    <a:pt x="176" y="329"/>
                    <a:pt x="177" y="332"/>
                    <a:pt x="175" y="335"/>
                  </a:cubicBezTo>
                  <a:cubicBezTo>
                    <a:pt x="175" y="337"/>
                    <a:pt x="173" y="338"/>
                    <a:pt x="171" y="338"/>
                  </a:cubicBezTo>
                  <a:cubicBezTo>
                    <a:pt x="170" y="338"/>
                    <a:pt x="169" y="338"/>
                    <a:pt x="169" y="337"/>
                  </a:cubicBezTo>
                  <a:cubicBezTo>
                    <a:pt x="146" y="327"/>
                    <a:pt x="146" y="327"/>
                    <a:pt x="146" y="327"/>
                  </a:cubicBezTo>
                  <a:cubicBezTo>
                    <a:pt x="123" y="335"/>
                    <a:pt x="123" y="335"/>
                    <a:pt x="123" y="335"/>
                  </a:cubicBezTo>
                  <a:cubicBezTo>
                    <a:pt x="123" y="335"/>
                    <a:pt x="122" y="335"/>
                    <a:pt x="122" y="335"/>
                  </a:cubicBezTo>
                  <a:cubicBezTo>
                    <a:pt x="119" y="335"/>
                    <a:pt x="117" y="333"/>
                    <a:pt x="117" y="331"/>
                  </a:cubicBezTo>
                  <a:cubicBezTo>
                    <a:pt x="116" y="328"/>
                    <a:pt x="117" y="326"/>
                    <a:pt x="120" y="325"/>
                  </a:cubicBezTo>
                  <a:cubicBezTo>
                    <a:pt x="132" y="321"/>
                    <a:pt x="132" y="321"/>
                    <a:pt x="132" y="321"/>
                  </a:cubicBezTo>
                  <a:cubicBezTo>
                    <a:pt x="121" y="316"/>
                    <a:pt x="121" y="316"/>
                    <a:pt x="121" y="316"/>
                  </a:cubicBezTo>
                  <a:cubicBezTo>
                    <a:pt x="118" y="314"/>
                    <a:pt x="117" y="311"/>
                    <a:pt x="118" y="309"/>
                  </a:cubicBezTo>
                  <a:cubicBezTo>
                    <a:pt x="119" y="306"/>
                    <a:pt x="122" y="305"/>
                    <a:pt x="125" y="306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70" y="309"/>
                    <a:pt x="170" y="309"/>
                    <a:pt x="170" y="309"/>
                  </a:cubicBezTo>
                  <a:cubicBezTo>
                    <a:pt x="173" y="308"/>
                    <a:pt x="176" y="310"/>
                    <a:pt x="177" y="312"/>
                  </a:cubicBezTo>
                  <a:cubicBezTo>
                    <a:pt x="178" y="315"/>
                    <a:pt x="176" y="318"/>
                    <a:pt x="173" y="319"/>
                  </a:cubicBezTo>
                  <a:cubicBezTo>
                    <a:pt x="161" y="323"/>
                    <a:pt x="161" y="323"/>
                    <a:pt x="161" y="323"/>
                  </a:cubicBezTo>
                  <a:lnTo>
                    <a:pt x="173" y="328"/>
                  </a:lnTo>
                  <a:close/>
                  <a:moveTo>
                    <a:pt x="178" y="276"/>
                  </a:moveTo>
                  <a:cubicBezTo>
                    <a:pt x="181" y="277"/>
                    <a:pt x="182" y="281"/>
                    <a:pt x="181" y="283"/>
                  </a:cubicBezTo>
                  <a:cubicBezTo>
                    <a:pt x="180" y="285"/>
                    <a:pt x="178" y="286"/>
                    <a:pt x="176" y="286"/>
                  </a:cubicBezTo>
                  <a:cubicBezTo>
                    <a:pt x="176" y="286"/>
                    <a:pt x="175" y="286"/>
                    <a:pt x="174" y="286"/>
                  </a:cubicBezTo>
                  <a:cubicBezTo>
                    <a:pt x="152" y="276"/>
                    <a:pt x="152" y="276"/>
                    <a:pt x="152" y="276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8" y="283"/>
                    <a:pt x="128" y="283"/>
                    <a:pt x="127" y="283"/>
                  </a:cubicBezTo>
                  <a:cubicBezTo>
                    <a:pt x="125" y="283"/>
                    <a:pt x="123" y="282"/>
                    <a:pt x="122" y="279"/>
                  </a:cubicBezTo>
                  <a:cubicBezTo>
                    <a:pt x="121" y="277"/>
                    <a:pt x="123" y="274"/>
                    <a:pt x="125" y="273"/>
                  </a:cubicBezTo>
                  <a:cubicBezTo>
                    <a:pt x="138" y="269"/>
                    <a:pt x="138" y="269"/>
                    <a:pt x="138" y="269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3" y="263"/>
                    <a:pt x="122" y="260"/>
                    <a:pt x="123" y="257"/>
                  </a:cubicBezTo>
                  <a:cubicBezTo>
                    <a:pt x="125" y="254"/>
                    <a:pt x="128" y="253"/>
                    <a:pt x="130" y="254"/>
                  </a:cubicBezTo>
                  <a:cubicBezTo>
                    <a:pt x="153" y="265"/>
                    <a:pt x="153" y="265"/>
                    <a:pt x="153" y="265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9" y="256"/>
                    <a:pt x="182" y="258"/>
                    <a:pt x="182" y="261"/>
                  </a:cubicBezTo>
                  <a:cubicBezTo>
                    <a:pt x="183" y="263"/>
                    <a:pt x="182" y="266"/>
                    <a:pt x="179" y="267"/>
                  </a:cubicBezTo>
                  <a:cubicBezTo>
                    <a:pt x="167" y="271"/>
                    <a:pt x="167" y="271"/>
                    <a:pt x="167" y="271"/>
                  </a:cubicBezTo>
                  <a:lnTo>
                    <a:pt x="178" y="276"/>
                  </a:lnTo>
                  <a:close/>
                </a:path>
              </a:pathLst>
            </a:custGeom>
            <a:solidFill>
              <a:schemeClr val="tx2">
                <a:alpha val="35000"/>
              </a:schemeClr>
            </a:solidFill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88" name="Group 8"/>
            <p:cNvGrpSpPr>
              <a:grpSpLocks noChangeAspect="1"/>
            </p:cNvGrpSpPr>
            <p:nvPr/>
          </p:nvGrpSpPr>
          <p:grpSpPr bwMode="auto">
            <a:xfrm>
              <a:off x="3993959" y="1498561"/>
              <a:ext cx="486232" cy="486744"/>
              <a:chOff x="1041" y="2482"/>
              <a:chExt cx="951" cy="952"/>
            </a:xfrm>
            <a:solidFill>
              <a:schemeClr val="tx2"/>
            </a:solidFill>
          </p:grpSpPr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41" y="2482"/>
                <a:ext cx="951" cy="952"/>
              </a:xfrm>
              <a:custGeom>
                <a:avLst/>
                <a:gdLst>
                  <a:gd name="T0" fmla="*/ 200 w 400"/>
                  <a:gd name="T1" fmla="*/ 400 h 400"/>
                  <a:gd name="T2" fmla="*/ 0 w 400"/>
                  <a:gd name="T3" fmla="*/ 200 h 400"/>
                  <a:gd name="T4" fmla="*/ 200 w 400"/>
                  <a:gd name="T5" fmla="*/ 0 h 400"/>
                  <a:gd name="T6" fmla="*/ 400 w 400"/>
                  <a:gd name="T7" fmla="*/ 200 h 400"/>
                  <a:gd name="T8" fmla="*/ 200 w 400"/>
                  <a:gd name="T9" fmla="*/ 400 h 400"/>
                  <a:gd name="T10" fmla="*/ 200 w 400"/>
                  <a:gd name="T11" fmla="*/ 48 h 400"/>
                  <a:gd name="T12" fmla="*/ 48 w 400"/>
                  <a:gd name="T13" fmla="*/ 200 h 400"/>
                  <a:gd name="T14" fmla="*/ 200 w 400"/>
                  <a:gd name="T15" fmla="*/ 352 h 400"/>
                  <a:gd name="T16" fmla="*/ 352 w 400"/>
                  <a:gd name="T17" fmla="*/ 200 h 400"/>
                  <a:gd name="T18" fmla="*/ 200 w 400"/>
                  <a:gd name="T19" fmla="*/ 4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400">
                    <a:moveTo>
                      <a:pt x="200" y="400"/>
                    </a:moveTo>
                    <a:cubicBezTo>
                      <a:pt x="89" y="400"/>
                      <a:pt x="0" y="310"/>
                      <a:pt x="0" y="200"/>
                    </a:cubicBezTo>
                    <a:cubicBezTo>
                      <a:pt x="0" y="89"/>
                      <a:pt x="89" y="0"/>
                      <a:pt x="200" y="0"/>
                    </a:cubicBezTo>
                    <a:cubicBezTo>
                      <a:pt x="310" y="0"/>
                      <a:pt x="400" y="89"/>
                      <a:pt x="400" y="200"/>
                    </a:cubicBezTo>
                    <a:cubicBezTo>
                      <a:pt x="400" y="310"/>
                      <a:pt x="310" y="400"/>
                      <a:pt x="200" y="400"/>
                    </a:cubicBezTo>
                    <a:close/>
                    <a:moveTo>
                      <a:pt x="200" y="48"/>
                    </a:moveTo>
                    <a:cubicBezTo>
                      <a:pt x="116" y="48"/>
                      <a:pt x="48" y="116"/>
                      <a:pt x="48" y="200"/>
                    </a:cubicBezTo>
                    <a:cubicBezTo>
                      <a:pt x="48" y="284"/>
                      <a:pt x="116" y="352"/>
                      <a:pt x="200" y="352"/>
                    </a:cubicBezTo>
                    <a:cubicBezTo>
                      <a:pt x="283" y="352"/>
                      <a:pt x="352" y="284"/>
                      <a:pt x="352" y="200"/>
                    </a:cubicBezTo>
                    <a:cubicBezTo>
                      <a:pt x="352" y="116"/>
                      <a:pt x="283" y="48"/>
                      <a:pt x="200" y="4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1436" y="2751"/>
                <a:ext cx="281" cy="316"/>
              </a:xfrm>
              <a:custGeom>
                <a:avLst/>
                <a:gdLst>
                  <a:gd name="T0" fmla="*/ 100 w 118"/>
                  <a:gd name="T1" fmla="*/ 98 h 133"/>
                  <a:gd name="T2" fmla="*/ 35 w 118"/>
                  <a:gd name="T3" fmla="*/ 98 h 133"/>
                  <a:gd name="T4" fmla="*/ 35 w 118"/>
                  <a:gd name="T5" fmla="*/ 18 h 133"/>
                  <a:gd name="T6" fmla="*/ 17 w 118"/>
                  <a:gd name="T7" fmla="*/ 0 h 133"/>
                  <a:gd name="T8" fmla="*/ 0 w 118"/>
                  <a:gd name="T9" fmla="*/ 18 h 133"/>
                  <a:gd name="T10" fmla="*/ 0 w 118"/>
                  <a:gd name="T11" fmla="*/ 116 h 133"/>
                  <a:gd name="T12" fmla="*/ 17 w 118"/>
                  <a:gd name="T13" fmla="*/ 133 h 133"/>
                  <a:gd name="T14" fmla="*/ 100 w 118"/>
                  <a:gd name="T15" fmla="*/ 133 h 133"/>
                  <a:gd name="T16" fmla="*/ 118 w 118"/>
                  <a:gd name="T17" fmla="*/ 116 h 133"/>
                  <a:gd name="T18" fmla="*/ 100 w 118"/>
                  <a:gd name="T19" fmla="*/ 9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33">
                    <a:moveTo>
                      <a:pt x="100" y="98"/>
                    </a:move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8"/>
                      <a:pt x="2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5"/>
                      <a:pt x="7" y="133"/>
                      <a:pt x="17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10" y="133"/>
                      <a:pt x="118" y="125"/>
                      <a:pt x="118" y="116"/>
                    </a:cubicBezTo>
                    <a:cubicBezTo>
                      <a:pt x="118" y="106"/>
                      <a:pt x="110" y="98"/>
                      <a:pt x="100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7257120" y="1513786"/>
              <a:ext cx="353474" cy="456294"/>
              <a:chOff x="-1596397" y="3766785"/>
              <a:chExt cx="779274" cy="1005950"/>
            </a:xfrm>
          </p:grpSpPr>
          <p:sp>
            <p:nvSpPr>
              <p:cNvPr id="119" name="Up Arrow 118"/>
              <p:cNvSpPr/>
              <p:nvPr/>
            </p:nvSpPr>
            <p:spPr>
              <a:xfrm>
                <a:off x="-1596397" y="3766785"/>
                <a:ext cx="779274" cy="1005950"/>
              </a:xfrm>
              <a:prstGeom prst="upArrow">
                <a:avLst>
                  <a:gd name="adj1" fmla="val 57186"/>
                  <a:gd name="adj2" fmla="val 96784"/>
                </a:avLst>
              </a:prstGeom>
              <a:solidFill>
                <a:schemeClr val="tx2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18" name="Freeform 13"/>
              <p:cNvSpPr>
                <a:spLocks/>
              </p:cNvSpPr>
              <p:nvPr/>
            </p:nvSpPr>
            <p:spPr bwMode="auto">
              <a:xfrm>
                <a:off x="-1333750" y="4119144"/>
                <a:ext cx="253980" cy="466258"/>
              </a:xfrm>
              <a:custGeom>
                <a:avLst/>
                <a:gdLst>
                  <a:gd name="T0" fmla="*/ 116 w 194"/>
                  <a:gd name="T1" fmla="*/ 358 h 358"/>
                  <a:gd name="T2" fmla="*/ 116 w 194"/>
                  <a:gd name="T3" fmla="*/ 313 h 358"/>
                  <a:gd name="T4" fmla="*/ 175 w 194"/>
                  <a:gd name="T5" fmla="*/ 285 h 358"/>
                  <a:gd name="T6" fmla="*/ 194 w 194"/>
                  <a:gd name="T7" fmla="*/ 233 h 358"/>
                  <a:gd name="T8" fmla="*/ 178 w 194"/>
                  <a:gd name="T9" fmla="*/ 183 h 358"/>
                  <a:gd name="T10" fmla="*/ 122 w 194"/>
                  <a:gd name="T11" fmla="*/ 150 h 358"/>
                  <a:gd name="T12" fmla="*/ 80 w 194"/>
                  <a:gd name="T13" fmla="*/ 131 h 358"/>
                  <a:gd name="T14" fmla="*/ 67 w 194"/>
                  <a:gd name="T15" fmla="*/ 112 h 358"/>
                  <a:gd name="T16" fmla="*/ 76 w 194"/>
                  <a:gd name="T17" fmla="*/ 95 h 358"/>
                  <a:gd name="T18" fmla="*/ 105 w 194"/>
                  <a:gd name="T19" fmla="*/ 87 h 358"/>
                  <a:gd name="T20" fmla="*/ 146 w 194"/>
                  <a:gd name="T21" fmla="*/ 93 h 358"/>
                  <a:gd name="T22" fmla="*/ 170 w 194"/>
                  <a:gd name="T23" fmla="*/ 102 h 358"/>
                  <a:gd name="T24" fmla="*/ 183 w 194"/>
                  <a:gd name="T25" fmla="*/ 53 h 358"/>
                  <a:gd name="T26" fmla="*/ 157 w 194"/>
                  <a:gd name="T27" fmla="*/ 43 h 358"/>
                  <a:gd name="T28" fmla="*/ 120 w 194"/>
                  <a:gd name="T29" fmla="*/ 38 h 358"/>
                  <a:gd name="T30" fmla="*/ 120 w 194"/>
                  <a:gd name="T31" fmla="*/ 0 h 358"/>
                  <a:gd name="T32" fmla="*/ 77 w 194"/>
                  <a:gd name="T33" fmla="*/ 0 h 358"/>
                  <a:gd name="T34" fmla="*/ 77 w 194"/>
                  <a:gd name="T35" fmla="*/ 42 h 358"/>
                  <a:gd name="T36" fmla="*/ 22 w 194"/>
                  <a:gd name="T37" fmla="*/ 69 h 358"/>
                  <a:gd name="T38" fmla="*/ 2 w 194"/>
                  <a:gd name="T39" fmla="*/ 120 h 358"/>
                  <a:gd name="T40" fmla="*/ 24 w 194"/>
                  <a:gd name="T41" fmla="*/ 170 h 358"/>
                  <a:gd name="T42" fmla="*/ 79 w 194"/>
                  <a:gd name="T43" fmla="*/ 201 h 358"/>
                  <a:gd name="T44" fmla="*/ 117 w 194"/>
                  <a:gd name="T45" fmla="*/ 218 h 358"/>
                  <a:gd name="T46" fmla="*/ 129 w 194"/>
                  <a:gd name="T47" fmla="*/ 239 h 358"/>
                  <a:gd name="T48" fmla="*/ 116 w 194"/>
                  <a:gd name="T49" fmla="*/ 259 h 358"/>
                  <a:gd name="T50" fmla="*/ 84 w 194"/>
                  <a:gd name="T51" fmla="*/ 267 h 358"/>
                  <a:gd name="T52" fmla="*/ 44 w 194"/>
                  <a:gd name="T53" fmla="*/ 261 h 358"/>
                  <a:gd name="T54" fmla="*/ 13 w 194"/>
                  <a:gd name="T55" fmla="*/ 247 h 358"/>
                  <a:gd name="T56" fmla="*/ 0 w 194"/>
                  <a:gd name="T57" fmla="*/ 298 h 358"/>
                  <a:gd name="T58" fmla="*/ 31 w 194"/>
                  <a:gd name="T59" fmla="*/ 310 h 358"/>
                  <a:gd name="T60" fmla="*/ 72 w 194"/>
                  <a:gd name="T61" fmla="*/ 317 h 358"/>
                  <a:gd name="T62" fmla="*/ 72 w 194"/>
                  <a:gd name="T63" fmla="*/ 358 h 358"/>
                  <a:gd name="T64" fmla="*/ 116 w 194"/>
                  <a:gd name="T65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4" h="358">
                    <a:moveTo>
                      <a:pt x="116" y="358"/>
                    </a:moveTo>
                    <a:cubicBezTo>
                      <a:pt x="116" y="313"/>
                      <a:pt x="116" y="313"/>
                      <a:pt x="116" y="313"/>
                    </a:cubicBezTo>
                    <a:cubicBezTo>
                      <a:pt x="142" y="309"/>
                      <a:pt x="161" y="299"/>
                      <a:pt x="175" y="285"/>
                    </a:cubicBezTo>
                    <a:cubicBezTo>
                      <a:pt x="188" y="270"/>
                      <a:pt x="194" y="253"/>
                      <a:pt x="194" y="233"/>
                    </a:cubicBezTo>
                    <a:cubicBezTo>
                      <a:pt x="194" y="213"/>
                      <a:pt x="189" y="197"/>
                      <a:pt x="178" y="183"/>
                    </a:cubicBezTo>
                    <a:cubicBezTo>
                      <a:pt x="166" y="170"/>
                      <a:pt x="148" y="159"/>
                      <a:pt x="122" y="150"/>
                    </a:cubicBezTo>
                    <a:cubicBezTo>
                      <a:pt x="102" y="143"/>
                      <a:pt x="89" y="137"/>
                      <a:pt x="80" y="131"/>
                    </a:cubicBezTo>
                    <a:cubicBezTo>
                      <a:pt x="71" y="125"/>
                      <a:pt x="67" y="119"/>
                      <a:pt x="67" y="112"/>
                    </a:cubicBezTo>
                    <a:cubicBezTo>
                      <a:pt x="67" y="106"/>
                      <a:pt x="70" y="100"/>
                      <a:pt x="76" y="95"/>
                    </a:cubicBezTo>
                    <a:cubicBezTo>
                      <a:pt x="81" y="90"/>
                      <a:pt x="91" y="87"/>
                      <a:pt x="105" y="87"/>
                    </a:cubicBezTo>
                    <a:cubicBezTo>
                      <a:pt x="122" y="87"/>
                      <a:pt x="136" y="89"/>
                      <a:pt x="146" y="93"/>
                    </a:cubicBezTo>
                    <a:cubicBezTo>
                      <a:pt x="157" y="96"/>
                      <a:pt x="165" y="99"/>
                      <a:pt x="170" y="102"/>
                    </a:cubicBezTo>
                    <a:cubicBezTo>
                      <a:pt x="183" y="53"/>
                      <a:pt x="183" y="53"/>
                      <a:pt x="183" y="53"/>
                    </a:cubicBezTo>
                    <a:cubicBezTo>
                      <a:pt x="176" y="49"/>
                      <a:pt x="167" y="46"/>
                      <a:pt x="157" y="43"/>
                    </a:cubicBezTo>
                    <a:cubicBezTo>
                      <a:pt x="146" y="41"/>
                      <a:pt x="134" y="39"/>
                      <a:pt x="120" y="3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53" y="46"/>
                      <a:pt x="34" y="55"/>
                      <a:pt x="22" y="69"/>
                    </a:cubicBezTo>
                    <a:cubicBezTo>
                      <a:pt x="9" y="83"/>
                      <a:pt x="3" y="100"/>
                      <a:pt x="2" y="120"/>
                    </a:cubicBezTo>
                    <a:cubicBezTo>
                      <a:pt x="3" y="141"/>
                      <a:pt x="10" y="158"/>
                      <a:pt x="24" y="170"/>
                    </a:cubicBezTo>
                    <a:cubicBezTo>
                      <a:pt x="37" y="183"/>
                      <a:pt x="56" y="193"/>
                      <a:pt x="79" y="201"/>
                    </a:cubicBezTo>
                    <a:cubicBezTo>
                      <a:pt x="96" y="206"/>
                      <a:pt x="108" y="212"/>
                      <a:pt x="117" y="218"/>
                    </a:cubicBezTo>
                    <a:cubicBezTo>
                      <a:pt x="125" y="224"/>
                      <a:pt x="129" y="231"/>
                      <a:pt x="129" y="239"/>
                    </a:cubicBezTo>
                    <a:cubicBezTo>
                      <a:pt x="129" y="248"/>
                      <a:pt x="124" y="255"/>
                      <a:pt x="116" y="259"/>
                    </a:cubicBezTo>
                    <a:cubicBezTo>
                      <a:pt x="107" y="264"/>
                      <a:pt x="97" y="267"/>
                      <a:pt x="84" y="267"/>
                    </a:cubicBezTo>
                    <a:cubicBezTo>
                      <a:pt x="70" y="267"/>
                      <a:pt x="56" y="265"/>
                      <a:pt x="44" y="261"/>
                    </a:cubicBezTo>
                    <a:cubicBezTo>
                      <a:pt x="32" y="257"/>
                      <a:pt x="22" y="252"/>
                      <a:pt x="13" y="247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7" y="303"/>
                      <a:pt x="18" y="307"/>
                      <a:pt x="31" y="310"/>
                    </a:cubicBezTo>
                    <a:cubicBezTo>
                      <a:pt x="44" y="314"/>
                      <a:pt x="57" y="316"/>
                      <a:pt x="72" y="317"/>
                    </a:cubicBezTo>
                    <a:cubicBezTo>
                      <a:pt x="72" y="358"/>
                      <a:pt x="72" y="358"/>
                      <a:pt x="72" y="358"/>
                    </a:cubicBezTo>
                    <a:cubicBezTo>
                      <a:pt x="116" y="358"/>
                      <a:pt x="116" y="358"/>
                      <a:pt x="116" y="35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467607" y="1751102"/>
              <a:ext cx="829021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133.000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24789" y="1751103"/>
              <a:ext cx="908268" cy="278510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133.000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91902" y="1751102"/>
              <a:ext cx="889707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184 </a:t>
              </a:r>
              <a:r>
                <a:rPr lang="en-AU" sz="1500" b="1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ngày</a:t>
              </a:r>
              <a:endPara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24990" y="1751102"/>
              <a:ext cx="918152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25.5%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78772" y="1751102"/>
              <a:ext cx="784873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5%</a:t>
              </a:r>
            </a:p>
          </p:txBody>
        </p:sp>
        <p:grpSp>
          <p:nvGrpSpPr>
            <p:cNvPr id="57" name="Group 17"/>
            <p:cNvGrpSpPr>
              <a:grpSpLocks noChangeAspect="1"/>
            </p:cNvGrpSpPr>
            <p:nvPr/>
          </p:nvGrpSpPr>
          <p:grpSpPr bwMode="auto">
            <a:xfrm>
              <a:off x="5550539" y="1530856"/>
              <a:ext cx="432415" cy="432415"/>
              <a:chOff x="-2390" y="965"/>
              <a:chExt cx="952" cy="952"/>
            </a:xfrm>
            <a:solidFill>
              <a:schemeClr val="tx2"/>
            </a:solidFill>
          </p:grpSpPr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-2390" y="965"/>
                <a:ext cx="952" cy="952"/>
              </a:xfrm>
              <a:custGeom>
                <a:avLst/>
                <a:gdLst>
                  <a:gd name="T0" fmla="*/ 105 w 952"/>
                  <a:gd name="T1" fmla="*/ 847 h 952"/>
                  <a:gd name="T2" fmla="*/ 105 w 952"/>
                  <a:gd name="T3" fmla="*/ 0 h 952"/>
                  <a:gd name="T4" fmla="*/ 0 w 952"/>
                  <a:gd name="T5" fmla="*/ 0 h 952"/>
                  <a:gd name="T6" fmla="*/ 0 w 952"/>
                  <a:gd name="T7" fmla="*/ 952 h 952"/>
                  <a:gd name="T8" fmla="*/ 952 w 952"/>
                  <a:gd name="T9" fmla="*/ 952 h 952"/>
                  <a:gd name="T10" fmla="*/ 952 w 952"/>
                  <a:gd name="T11" fmla="*/ 847 h 952"/>
                  <a:gd name="T12" fmla="*/ 105 w 952"/>
                  <a:gd name="T13" fmla="*/ 847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2" h="952">
                    <a:moveTo>
                      <a:pt x="105" y="847"/>
                    </a:moveTo>
                    <a:lnTo>
                      <a:pt x="105" y="0"/>
                    </a:lnTo>
                    <a:lnTo>
                      <a:pt x="0" y="0"/>
                    </a:lnTo>
                    <a:lnTo>
                      <a:pt x="0" y="952"/>
                    </a:lnTo>
                    <a:lnTo>
                      <a:pt x="952" y="952"/>
                    </a:lnTo>
                    <a:lnTo>
                      <a:pt x="952" y="847"/>
                    </a:lnTo>
                    <a:lnTo>
                      <a:pt x="105" y="847"/>
                    </a:lnTo>
                    <a:close/>
                  </a:path>
                </a:pathLst>
              </a:custGeom>
              <a:solidFill>
                <a:schemeClr val="tx2">
                  <a:alpha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-2207" y="1136"/>
                <a:ext cx="703" cy="495"/>
              </a:xfrm>
              <a:custGeom>
                <a:avLst/>
                <a:gdLst>
                  <a:gd name="T0" fmla="*/ 493 w 703"/>
                  <a:gd name="T1" fmla="*/ 53 h 495"/>
                  <a:gd name="T2" fmla="*/ 567 w 703"/>
                  <a:gd name="T3" fmla="*/ 110 h 495"/>
                  <a:gd name="T4" fmla="*/ 415 w 703"/>
                  <a:gd name="T5" fmla="*/ 293 h 495"/>
                  <a:gd name="T6" fmla="*/ 243 w 703"/>
                  <a:gd name="T7" fmla="*/ 157 h 495"/>
                  <a:gd name="T8" fmla="*/ 0 w 703"/>
                  <a:gd name="T9" fmla="*/ 443 h 495"/>
                  <a:gd name="T10" fmla="*/ 60 w 703"/>
                  <a:gd name="T11" fmla="*/ 495 h 495"/>
                  <a:gd name="T12" fmla="*/ 255 w 703"/>
                  <a:gd name="T13" fmla="*/ 269 h 495"/>
                  <a:gd name="T14" fmla="*/ 426 w 703"/>
                  <a:gd name="T15" fmla="*/ 405 h 495"/>
                  <a:gd name="T16" fmla="*/ 631 w 703"/>
                  <a:gd name="T17" fmla="*/ 160 h 495"/>
                  <a:gd name="T18" fmla="*/ 703 w 703"/>
                  <a:gd name="T19" fmla="*/ 217 h 495"/>
                  <a:gd name="T20" fmla="*/ 703 w 703"/>
                  <a:gd name="T21" fmla="*/ 0 h 495"/>
                  <a:gd name="T22" fmla="*/ 493 w 703"/>
                  <a:gd name="T23" fmla="*/ 53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3" h="495">
                    <a:moveTo>
                      <a:pt x="493" y="53"/>
                    </a:moveTo>
                    <a:lnTo>
                      <a:pt x="567" y="110"/>
                    </a:lnTo>
                    <a:lnTo>
                      <a:pt x="415" y="293"/>
                    </a:lnTo>
                    <a:lnTo>
                      <a:pt x="243" y="157"/>
                    </a:lnTo>
                    <a:lnTo>
                      <a:pt x="0" y="443"/>
                    </a:lnTo>
                    <a:lnTo>
                      <a:pt x="60" y="495"/>
                    </a:lnTo>
                    <a:lnTo>
                      <a:pt x="255" y="269"/>
                    </a:lnTo>
                    <a:lnTo>
                      <a:pt x="426" y="405"/>
                    </a:lnTo>
                    <a:lnTo>
                      <a:pt x="631" y="160"/>
                    </a:lnTo>
                    <a:lnTo>
                      <a:pt x="703" y="217"/>
                    </a:lnTo>
                    <a:lnTo>
                      <a:pt x="703" y="0"/>
                    </a:lnTo>
                    <a:lnTo>
                      <a:pt x="493" y="53"/>
                    </a:lnTo>
                    <a:close/>
                  </a:path>
                </a:pathLst>
              </a:custGeom>
              <a:solidFill>
                <a:schemeClr val="tx2">
                  <a:alpha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995443" y="1530856"/>
              <a:ext cx="430918" cy="431372"/>
              <a:chOff x="-958" y="1468"/>
              <a:chExt cx="951" cy="952"/>
            </a:xfrm>
          </p:grpSpPr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-601" y="1706"/>
                <a:ext cx="238" cy="7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-245" y="1468"/>
                <a:ext cx="238" cy="9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-958" y="1944"/>
                <a:ext cx="238" cy="47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533401" y="122238"/>
            <a:ext cx="8229600" cy="5635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tại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14/04/2017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038600" y="1819741"/>
            <a:ext cx="0" cy="69485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069582" y="2559415"/>
            <a:ext cx="60523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48" idx="3"/>
          </p:cNvCxnSpPr>
          <p:nvPr/>
        </p:nvCxnSpPr>
        <p:spPr>
          <a:xfrm>
            <a:off x="1500751" y="1310169"/>
            <a:ext cx="761927" cy="1546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419138" y="1448949"/>
            <a:ext cx="866863" cy="280223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 algn="ctr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141.700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4274616" y="1295400"/>
            <a:ext cx="830785" cy="1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238538" y="1448949"/>
            <a:ext cx="866863" cy="280223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 algn="ctr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154 </a:t>
            </a:r>
            <a:r>
              <a:rPr lang="en-AU" sz="1500" b="1" dirty="0" err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ngày</a:t>
            </a:r>
            <a:endParaRPr lang="en-AU" sz="1500" b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371600" y="3564809"/>
            <a:ext cx="854996" cy="245191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30 </a:t>
            </a:r>
            <a:r>
              <a:rPr lang="en-AU" sz="1500" b="1" dirty="0" err="1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endParaRPr lang="en-AU" sz="1500" b="1" dirty="0">
              <a:solidFill>
                <a:schemeClr val="accent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6540867" y="5106549"/>
            <a:ext cx="2087165" cy="457200"/>
          </a:xfrm>
          <a:prstGeom prst="ellips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flipV="1">
            <a:off x="4419600" y="3372896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46646" y="3144297"/>
            <a:ext cx="4535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15/3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91000" y="3124200"/>
            <a:ext cx="453265" cy="255862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15/9</a:t>
            </a:r>
          </a:p>
          <a:p>
            <a:pPr indent="-184702">
              <a:lnSpc>
                <a:spcPct val="85000"/>
              </a:lnSpc>
              <a:spcBef>
                <a:spcPts val="513"/>
              </a:spcBef>
            </a:pPr>
            <a:endParaRPr lang="en-AU" sz="1500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2982" y="3316793"/>
            <a:ext cx="905556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Thời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gian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52982" y="4154993"/>
            <a:ext cx="905556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CKCS</a:t>
            </a: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4419600" y="4211096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12954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44196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28600" y="5049297"/>
            <a:ext cx="744894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CW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90600" y="3982497"/>
            <a:ext cx="7583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133.000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2133600" y="2781300"/>
            <a:ext cx="0" cy="2971800"/>
          </a:xfrm>
          <a:prstGeom prst="line">
            <a:avLst/>
          </a:prstGeom>
          <a:ln w="28575">
            <a:solidFill>
              <a:srgbClr val="FF0000">
                <a:alpha val="3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066800" y="4862863"/>
            <a:ext cx="655672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5.600</a:t>
            </a:r>
            <a:endParaRPr lang="en-AU" sz="150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1295400" y="3449097"/>
            <a:ext cx="829426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295400" y="4211097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295400" y="3372897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33600" y="3449097"/>
            <a:ext cx="2286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905000" y="3161111"/>
            <a:ext cx="4535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14/4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819400" y="3564809"/>
            <a:ext cx="1371600" cy="245191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154 </a:t>
            </a:r>
            <a:r>
              <a:rPr lang="en-AU" sz="1500" b="1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endParaRPr lang="en-AU" sz="1500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Left Brace 24"/>
          <p:cNvSpPr/>
          <p:nvPr/>
        </p:nvSpPr>
        <p:spPr>
          <a:xfrm rot="16200000">
            <a:off x="1655730" y="3113900"/>
            <a:ext cx="126312" cy="829427"/>
          </a:xfrm>
          <a:prstGeom prst="leftBrac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Left Brace 101"/>
          <p:cNvSpPr/>
          <p:nvPr/>
        </p:nvSpPr>
        <p:spPr>
          <a:xfrm rot="16200000">
            <a:off x="3203397" y="2405388"/>
            <a:ext cx="146409" cy="2286001"/>
          </a:xfrm>
          <a:prstGeom prst="leftBrac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2133600" y="420624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21336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832446" y="3962400"/>
            <a:ext cx="7583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141.700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935128" y="4876800"/>
            <a:ext cx="655672" cy="294678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7.920</a:t>
            </a:r>
          </a:p>
        </p:txBody>
      </p:sp>
      <p:cxnSp>
        <p:nvCxnSpPr>
          <p:cNvPr id="108" name="Straight Connector 107"/>
          <p:cNvCxnSpPr/>
          <p:nvPr/>
        </p:nvCxnSpPr>
        <p:spPr>
          <a:xfrm flipH="1">
            <a:off x="1295400" y="4287297"/>
            <a:ext cx="829426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1295400" y="5181600"/>
            <a:ext cx="829426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133600" y="4287297"/>
            <a:ext cx="2286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133600" y="5181600"/>
            <a:ext cx="2286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467600" y="5638800"/>
            <a:ext cx="0" cy="466259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438400" y="5049297"/>
            <a:ext cx="5033970" cy="1141910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Left Bracket 81"/>
          <p:cNvSpPr/>
          <p:nvPr/>
        </p:nvSpPr>
        <p:spPr>
          <a:xfrm rot="16200000">
            <a:off x="4495800" y="-1828801"/>
            <a:ext cx="152400" cy="7162801"/>
          </a:xfrm>
          <a:prstGeom prst="leftBracke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37325"/>
            <a:ext cx="1524000" cy="320676"/>
          </a:xfrm>
        </p:spPr>
        <p:txBody>
          <a:bodyPr/>
          <a:lstStyle/>
          <a:p>
            <a:fld id="{A1FC0E1B-B796-4654-B5AE-633654ADE66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7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19047" y="6536878"/>
            <a:ext cx="2133600" cy="3076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>
                <a:latin typeface="+mj-lt"/>
              </a:rPr>
              <a:t>www.hsx.vn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2133600" y="33528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76" grpId="0"/>
      <p:bldP spid="78" grpId="0" animBg="1"/>
      <p:bldP spid="99" grpId="0"/>
      <p:bldP spid="100" grpId="0"/>
      <p:bldP spid="25" grpId="0" animBg="1"/>
      <p:bldP spid="102" grpId="0" animBg="1"/>
      <p:bldP spid="106" grpId="0"/>
      <p:bldP spid="107" grpId="0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0E1B-B796-4654-B5AE-633654ADE66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www.hsx.vn</a:t>
            </a:r>
          </a:p>
        </p:txBody>
      </p:sp>
      <p:pic>
        <p:nvPicPr>
          <p:cNvPr id="13" name="Picture 12" descr="VN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133600"/>
            <a:ext cx="3627120" cy="25908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886200" y="3200400"/>
            <a:ext cx="1828800" cy="2286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122238"/>
            <a:ext cx="8915399" cy="5635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trước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khi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xảy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ra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sự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kiện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doanh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nghiệp</a:t>
            </a:r>
            <a:endParaRPr lang="en-US" sz="3000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3733800"/>
            <a:ext cx="16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2.000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7046913" y="3417887"/>
            <a:ext cx="344487" cy="101600"/>
          </a:xfrm>
          <a:custGeom>
            <a:avLst/>
            <a:gdLst>
              <a:gd name="T0" fmla="*/ 91 w 91"/>
              <a:gd name="T1" fmla="*/ 0 h 27"/>
              <a:gd name="T2" fmla="*/ 45 w 91"/>
              <a:gd name="T3" fmla="*/ 18 h 27"/>
              <a:gd name="T4" fmla="*/ 0 w 91"/>
              <a:gd name="T5" fmla="*/ 0 h 27"/>
              <a:gd name="T6" fmla="*/ 0 w 91"/>
              <a:gd name="T7" fmla="*/ 9 h 27"/>
              <a:gd name="T8" fmla="*/ 45 w 91"/>
              <a:gd name="T9" fmla="*/ 27 h 27"/>
              <a:gd name="T10" fmla="*/ 91 w 91"/>
              <a:gd name="T11" fmla="*/ 9 h 27"/>
              <a:gd name="T12" fmla="*/ 91 w 91"/>
              <a:gd name="T1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27">
                <a:moveTo>
                  <a:pt x="91" y="0"/>
                </a:moveTo>
                <a:cubicBezTo>
                  <a:pt x="91" y="10"/>
                  <a:pt x="70" y="18"/>
                  <a:pt x="45" y="18"/>
                </a:cubicBezTo>
                <a:cubicBezTo>
                  <a:pt x="21" y="18"/>
                  <a:pt x="0" y="1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9"/>
                  <a:pt x="21" y="27"/>
                  <a:pt x="45" y="27"/>
                </a:cubicBezTo>
                <a:cubicBezTo>
                  <a:pt x="70" y="27"/>
                  <a:pt x="91" y="19"/>
                  <a:pt x="91" y="9"/>
                </a:cubicBezTo>
                <a:lnTo>
                  <a:pt x="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7046913" y="3486149"/>
            <a:ext cx="344487" cy="103188"/>
          </a:xfrm>
          <a:custGeom>
            <a:avLst/>
            <a:gdLst>
              <a:gd name="T0" fmla="*/ 91 w 91"/>
              <a:gd name="T1" fmla="*/ 0 h 27"/>
              <a:gd name="T2" fmla="*/ 45 w 91"/>
              <a:gd name="T3" fmla="*/ 18 h 27"/>
              <a:gd name="T4" fmla="*/ 0 w 91"/>
              <a:gd name="T5" fmla="*/ 0 h 27"/>
              <a:gd name="T6" fmla="*/ 0 w 91"/>
              <a:gd name="T7" fmla="*/ 9 h 27"/>
              <a:gd name="T8" fmla="*/ 45 w 91"/>
              <a:gd name="T9" fmla="*/ 27 h 27"/>
              <a:gd name="T10" fmla="*/ 91 w 91"/>
              <a:gd name="T11" fmla="*/ 9 h 27"/>
              <a:gd name="T12" fmla="*/ 91 w 91"/>
              <a:gd name="T1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27">
                <a:moveTo>
                  <a:pt x="91" y="0"/>
                </a:moveTo>
                <a:cubicBezTo>
                  <a:pt x="91" y="10"/>
                  <a:pt x="70" y="18"/>
                  <a:pt x="45" y="18"/>
                </a:cubicBezTo>
                <a:cubicBezTo>
                  <a:pt x="21" y="18"/>
                  <a:pt x="0" y="1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9"/>
                  <a:pt x="21" y="27"/>
                  <a:pt x="45" y="27"/>
                </a:cubicBezTo>
                <a:cubicBezTo>
                  <a:pt x="70" y="27"/>
                  <a:pt x="91" y="19"/>
                  <a:pt x="91" y="9"/>
                </a:cubicBezTo>
                <a:lnTo>
                  <a:pt x="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>
            <a:off x="7046913" y="3554412"/>
            <a:ext cx="344487" cy="103188"/>
          </a:xfrm>
          <a:custGeom>
            <a:avLst/>
            <a:gdLst>
              <a:gd name="T0" fmla="*/ 91 w 91"/>
              <a:gd name="T1" fmla="*/ 0 h 27"/>
              <a:gd name="T2" fmla="*/ 45 w 91"/>
              <a:gd name="T3" fmla="*/ 18 h 27"/>
              <a:gd name="T4" fmla="*/ 0 w 91"/>
              <a:gd name="T5" fmla="*/ 0 h 27"/>
              <a:gd name="T6" fmla="*/ 0 w 91"/>
              <a:gd name="T7" fmla="*/ 9 h 27"/>
              <a:gd name="T8" fmla="*/ 45 w 91"/>
              <a:gd name="T9" fmla="*/ 27 h 27"/>
              <a:gd name="T10" fmla="*/ 91 w 91"/>
              <a:gd name="T11" fmla="*/ 9 h 27"/>
              <a:gd name="T12" fmla="*/ 91 w 91"/>
              <a:gd name="T1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27">
                <a:moveTo>
                  <a:pt x="91" y="0"/>
                </a:moveTo>
                <a:cubicBezTo>
                  <a:pt x="91" y="10"/>
                  <a:pt x="70" y="18"/>
                  <a:pt x="45" y="18"/>
                </a:cubicBezTo>
                <a:cubicBezTo>
                  <a:pt x="21" y="18"/>
                  <a:pt x="0" y="1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9"/>
                  <a:pt x="21" y="27"/>
                  <a:pt x="45" y="27"/>
                </a:cubicBezTo>
                <a:cubicBezTo>
                  <a:pt x="70" y="27"/>
                  <a:pt x="91" y="19"/>
                  <a:pt x="91" y="9"/>
                </a:cubicBezTo>
                <a:lnTo>
                  <a:pt x="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7046913" y="3279774"/>
            <a:ext cx="344487" cy="171450"/>
          </a:xfrm>
          <a:custGeom>
            <a:avLst/>
            <a:gdLst>
              <a:gd name="T0" fmla="*/ 91 w 91"/>
              <a:gd name="T1" fmla="*/ 19 h 45"/>
              <a:gd name="T2" fmla="*/ 91 w 91"/>
              <a:gd name="T3" fmla="*/ 19 h 45"/>
              <a:gd name="T4" fmla="*/ 45 w 91"/>
              <a:gd name="T5" fmla="*/ 0 h 45"/>
              <a:gd name="T6" fmla="*/ 0 w 91"/>
              <a:gd name="T7" fmla="*/ 18 h 45"/>
              <a:gd name="T8" fmla="*/ 0 w 91"/>
              <a:gd name="T9" fmla="*/ 27 h 45"/>
              <a:gd name="T10" fmla="*/ 45 w 91"/>
              <a:gd name="T11" fmla="*/ 45 h 45"/>
              <a:gd name="T12" fmla="*/ 91 w 91"/>
              <a:gd name="T13" fmla="*/ 27 h 45"/>
              <a:gd name="T14" fmla="*/ 91 w 91"/>
              <a:gd name="T15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" h="45">
                <a:moveTo>
                  <a:pt x="91" y="19"/>
                </a:moveTo>
                <a:cubicBezTo>
                  <a:pt x="91" y="19"/>
                  <a:pt x="91" y="19"/>
                  <a:pt x="91" y="19"/>
                </a:cubicBezTo>
                <a:cubicBezTo>
                  <a:pt x="91" y="8"/>
                  <a:pt x="70" y="0"/>
                  <a:pt x="45" y="0"/>
                </a:cubicBezTo>
                <a:cubicBezTo>
                  <a:pt x="21" y="0"/>
                  <a:pt x="0" y="8"/>
                  <a:pt x="0" y="1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7"/>
                  <a:pt x="21" y="45"/>
                  <a:pt x="45" y="45"/>
                </a:cubicBezTo>
                <a:cubicBezTo>
                  <a:pt x="70" y="45"/>
                  <a:pt x="91" y="37"/>
                  <a:pt x="91" y="27"/>
                </a:cubicBezTo>
                <a:lnTo>
                  <a:pt x="91" y="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1" name="Freeform 9"/>
          <p:cNvSpPr>
            <a:spLocks/>
          </p:cNvSpPr>
          <p:nvPr/>
        </p:nvSpPr>
        <p:spPr bwMode="auto">
          <a:xfrm>
            <a:off x="6672263" y="3554412"/>
            <a:ext cx="344487" cy="103188"/>
          </a:xfrm>
          <a:custGeom>
            <a:avLst/>
            <a:gdLst>
              <a:gd name="T0" fmla="*/ 91 w 91"/>
              <a:gd name="T1" fmla="*/ 0 h 27"/>
              <a:gd name="T2" fmla="*/ 46 w 91"/>
              <a:gd name="T3" fmla="*/ 18 h 27"/>
              <a:gd name="T4" fmla="*/ 0 w 91"/>
              <a:gd name="T5" fmla="*/ 0 h 27"/>
              <a:gd name="T6" fmla="*/ 0 w 91"/>
              <a:gd name="T7" fmla="*/ 9 h 27"/>
              <a:gd name="T8" fmla="*/ 46 w 91"/>
              <a:gd name="T9" fmla="*/ 27 h 27"/>
              <a:gd name="T10" fmla="*/ 91 w 91"/>
              <a:gd name="T11" fmla="*/ 9 h 27"/>
              <a:gd name="T12" fmla="*/ 91 w 91"/>
              <a:gd name="T1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27">
                <a:moveTo>
                  <a:pt x="91" y="0"/>
                </a:moveTo>
                <a:cubicBezTo>
                  <a:pt x="91" y="10"/>
                  <a:pt x="70" y="18"/>
                  <a:pt x="46" y="18"/>
                </a:cubicBezTo>
                <a:cubicBezTo>
                  <a:pt x="21" y="18"/>
                  <a:pt x="0" y="10"/>
                  <a:pt x="0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9"/>
                  <a:pt x="21" y="27"/>
                  <a:pt x="46" y="27"/>
                </a:cubicBezTo>
                <a:cubicBezTo>
                  <a:pt x="70" y="27"/>
                  <a:pt x="91" y="19"/>
                  <a:pt x="91" y="9"/>
                </a:cubicBezTo>
                <a:lnTo>
                  <a:pt x="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2" name="Freeform 10"/>
          <p:cNvSpPr>
            <a:spLocks/>
          </p:cNvSpPr>
          <p:nvPr/>
        </p:nvSpPr>
        <p:spPr bwMode="auto">
          <a:xfrm>
            <a:off x="6672263" y="3417887"/>
            <a:ext cx="344487" cy="171450"/>
          </a:xfrm>
          <a:custGeom>
            <a:avLst/>
            <a:gdLst>
              <a:gd name="T0" fmla="*/ 91 w 91"/>
              <a:gd name="T1" fmla="*/ 19 h 45"/>
              <a:gd name="T2" fmla="*/ 91 w 91"/>
              <a:gd name="T3" fmla="*/ 19 h 45"/>
              <a:gd name="T4" fmla="*/ 46 w 91"/>
              <a:gd name="T5" fmla="*/ 0 h 45"/>
              <a:gd name="T6" fmla="*/ 0 w 91"/>
              <a:gd name="T7" fmla="*/ 18 h 45"/>
              <a:gd name="T8" fmla="*/ 0 w 91"/>
              <a:gd name="T9" fmla="*/ 27 h 45"/>
              <a:gd name="T10" fmla="*/ 46 w 91"/>
              <a:gd name="T11" fmla="*/ 45 h 45"/>
              <a:gd name="T12" fmla="*/ 91 w 91"/>
              <a:gd name="T13" fmla="*/ 27 h 45"/>
              <a:gd name="T14" fmla="*/ 91 w 91"/>
              <a:gd name="T15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" h="45">
                <a:moveTo>
                  <a:pt x="91" y="19"/>
                </a:moveTo>
                <a:cubicBezTo>
                  <a:pt x="91" y="19"/>
                  <a:pt x="91" y="19"/>
                  <a:pt x="91" y="19"/>
                </a:cubicBezTo>
                <a:cubicBezTo>
                  <a:pt x="91" y="8"/>
                  <a:pt x="70" y="0"/>
                  <a:pt x="46" y="0"/>
                </a:cubicBezTo>
                <a:cubicBezTo>
                  <a:pt x="21" y="0"/>
                  <a:pt x="0" y="8"/>
                  <a:pt x="0" y="18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7"/>
                  <a:pt x="21" y="45"/>
                  <a:pt x="46" y="45"/>
                </a:cubicBezTo>
                <a:cubicBezTo>
                  <a:pt x="70" y="45"/>
                  <a:pt x="91" y="37"/>
                  <a:pt x="91" y="27"/>
                </a:cubicBezTo>
                <a:lnTo>
                  <a:pt x="91" y="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>
            <a:off x="6110288" y="2873374"/>
            <a:ext cx="1128712" cy="784225"/>
          </a:xfrm>
          <a:custGeom>
            <a:avLst/>
            <a:gdLst>
              <a:gd name="T0" fmla="*/ 271 w 299"/>
              <a:gd name="T1" fmla="*/ 0 h 206"/>
              <a:gd name="T2" fmla="*/ 0 w 299"/>
              <a:gd name="T3" fmla="*/ 72 h 206"/>
              <a:gd name="T4" fmla="*/ 36 w 299"/>
              <a:gd name="T5" fmla="*/ 206 h 206"/>
              <a:gd name="T6" fmla="*/ 148 w 299"/>
              <a:gd name="T7" fmla="*/ 176 h 206"/>
              <a:gd name="T8" fmla="*/ 148 w 299"/>
              <a:gd name="T9" fmla="*/ 176 h 206"/>
              <a:gd name="T10" fmla="*/ 146 w 299"/>
              <a:gd name="T11" fmla="*/ 170 h 206"/>
              <a:gd name="T12" fmla="*/ 146 w 299"/>
              <a:gd name="T13" fmla="*/ 161 h 206"/>
              <a:gd name="T14" fmla="*/ 150 w 299"/>
              <a:gd name="T15" fmla="*/ 153 h 206"/>
              <a:gd name="T16" fmla="*/ 106 w 299"/>
              <a:gd name="T17" fmla="*/ 116 h 206"/>
              <a:gd name="T18" fmla="*/ 142 w 299"/>
              <a:gd name="T19" fmla="*/ 54 h 206"/>
              <a:gd name="T20" fmla="*/ 203 w 299"/>
              <a:gd name="T21" fmla="*/ 90 h 206"/>
              <a:gd name="T22" fmla="*/ 188 w 299"/>
              <a:gd name="T23" fmla="*/ 140 h 206"/>
              <a:gd name="T24" fmla="*/ 195 w 299"/>
              <a:gd name="T25" fmla="*/ 140 h 206"/>
              <a:gd name="T26" fmla="*/ 238 w 299"/>
              <a:gd name="T27" fmla="*/ 152 h 206"/>
              <a:gd name="T28" fmla="*/ 245 w 299"/>
              <a:gd name="T29" fmla="*/ 150 h 206"/>
              <a:gd name="T30" fmla="*/ 245 w 299"/>
              <a:gd name="T31" fmla="*/ 143 h 206"/>
              <a:gd name="T32" fmla="*/ 246 w 299"/>
              <a:gd name="T33" fmla="*/ 140 h 206"/>
              <a:gd name="T34" fmla="*/ 245 w 299"/>
              <a:gd name="T35" fmla="*/ 134 h 206"/>
              <a:gd name="T36" fmla="*/ 245 w 299"/>
              <a:gd name="T37" fmla="*/ 125 h 206"/>
              <a:gd name="T38" fmla="*/ 293 w 299"/>
              <a:gd name="T39" fmla="*/ 104 h 206"/>
              <a:gd name="T40" fmla="*/ 299 w 299"/>
              <a:gd name="T41" fmla="*/ 104 h 206"/>
              <a:gd name="T42" fmla="*/ 271 w 299"/>
              <a:gd name="T43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99" h="206">
                <a:moveTo>
                  <a:pt x="271" y="0"/>
                </a:moveTo>
                <a:cubicBezTo>
                  <a:pt x="0" y="72"/>
                  <a:pt x="0" y="72"/>
                  <a:pt x="0" y="72"/>
                </a:cubicBezTo>
                <a:cubicBezTo>
                  <a:pt x="36" y="206"/>
                  <a:pt x="36" y="206"/>
                  <a:pt x="36" y="20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7" y="174"/>
                  <a:pt x="146" y="172"/>
                  <a:pt x="146" y="170"/>
                </a:cubicBezTo>
                <a:cubicBezTo>
                  <a:pt x="146" y="161"/>
                  <a:pt x="146" y="161"/>
                  <a:pt x="146" y="161"/>
                </a:cubicBezTo>
                <a:cubicBezTo>
                  <a:pt x="146" y="158"/>
                  <a:pt x="147" y="155"/>
                  <a:pt x="150" y="153"/>
                </a:cubicBezTo>
                <a:cubicBezTo>
                  <a:pt x="129" y="151"/>
                  <a:pt x="112" y="137"/>
                  <a:pt x="106" y="116"/>
                </a:cubicBezTo>
                <a:cubicBezTo>
                  <a:pt x="99" y="89"/>
                  <a:pt x="115" y="62"/>
                  <a:pt x="142" y="54"/>
                </a:cubicBezTo>
                <a:cubicBezTo>
                  <a:pt x="169" y="47"/>
                  <a:pt x="196" y="63"/>
                  <a:pt x="203" y="90"/>
                </a:cubicBezTo>
                <a:cubicBezTo>
                  <a:pt x="209" y="109"/>
                  <a:pt x="202" y="128"/>
                  <a:pt x="188" y="140"/>
                </a:cubicBezTo>
                <a:cubicBezTo>
                  <a:pt x="190" y="140"/>
                  <a:pt x="193" y="140"/>
                  <a:pt x="195" y="140"/>
                </a:cubicBezTo>
                <a:cubicBezTo>
                  <a:pt x="212" y="140"/>
                  <a:pt x="230" y="144"/>
                  <a:pt x="238" y="152"/>
                </a:cubicBezTo>
                <a:cubicBezTo>
                  <a:pt x="245" y="150"/>
                  <a:pt x="245" y="150"/>
                  <a:pt x="245" y="150"/>
                </a:cubicBezTo>
                <a:cubicBezTo>
                  <a:pt x="245" y="143"/>
                  <a:pt x="245" y="143"/>
                  <a:pt x="245" y="143"/>
                </a:cubicBezTo>
                <a:cubicBezTo>
                  <a:pt x="245" y="142"/>
                  <a:pt x="245" y="141"/>
                  <a:pt x="246" y="140"/>
                </a:cubicBezTo>
                <a:cubicBezTo>
                  <a:pt x="245" y="138"/>
                  <a:pt x="245" y="136"/>
                  <a:pt x="245" y="134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45" y="112"/>
                  <a:pt x="269" y="104"/>
                  <a:pt x="293" y="104"/>
                </a:cubicBezTo>
                <a:cubicBezTo>
                  <a:pt x="295" y="104"/>
                  <a:pt x="297" y="104"/>
                  <a:pt x="299" y="104"/>
                </a:cubicBezTo>
                <a:lnTo>
                  <a:pt x="271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89" t="35046" r="28174"/>
          <a:stretch/>
        </p:blipFill>
        <p:spPr bwMode="auto">
          <a:xfrm>
            <a:off x="5090989" y="2084000"/>
            <a:ext cx="3806979" cy="349276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1192432" y="990600"/>
            <a:ext cx="7265768" cy="454107"/>
            <a:chOff x="995443" y="1498560"/>
            <a:chExt cx="7905580" cy="531053"/>
          </a:xfrm>
        </p:grpSpPr>
        <p:sp>
          <p:nvSpPr>
            <p:cNvPr id="11" name="TextBox 10"/>
            <p:cNvSpPr txBox="1"/>
            <p:nvPr/>
          </p:nvSpPr>
          <p:spPr>
            <a:xfrm>
              <a:off x="1467609" y="1498560"/>
              <a:ext cx="711474" cy="334804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VNM</a:t>
              </a:r>
              <a:endPara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24787" y="1498562"/>
              <a:ext cx="1077199" cy="278510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Thực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hiện</a:t>
              </a:r>
              <a:endParaRPr lang="en-AU" sz="1500" dirty="0">
                <a:solidFill>
                  <a:schemeClr val="tx2">
                    <a:lumMod val="75000"/>
                    <a:alpha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1902" y="1498561"/>
              <a:ext cx="889707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Đáo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hạn</a:t>
              </a:r>
              <a:endPara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24989" y="1498561"/>
              <a:ext cx="1351266" cy="334802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Độ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biến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động</a:t>
              </a:r>
              <a:endParaRPr lang="en-AU" sz="1500" dirty="0">
                <a:solidFill>
                  <a:schemeClr val="tx2">
                    <a:lumMod val="75000"/>
                    <a:alpha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78772" y="1498561"/>
              <a:ext cx="784873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Lãi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suất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2437233" y="1541113"/>
              <a:ext cx="342563" cy="401641"/>
            </a:xfrm>
            <a:custGeom>
              <a:avLst/>
              <a:gdLst>
                <a:gd name="T0" fmla="*/ 167 w 301"/>
                <a:gd name="T1" fmla="*/ 0 h 354"/>
                <a:gd name="T2" fmla="*/ 45 w 301"/>
                <a:gd name="T3" fmla="*/ 56 h 354"/>
                <a:gd name="T4" fmla="*/ 92 w 301"/>
                <a:gd name="T5" fmla="*/ 99 h 354"/>
                <a:gd name="T6" fmla="*/ 109 w 301"/>
                <a:gd name="T7" fmla="*/ 153 h 354"/>
                <a:gd name="T8" fmla="*/ 249 w 301"/>
                <a:gd name="T9" fmla="*/ 135 h 354"/>
                <a:gd name="T10" fmla="*/ 268 w 301"/>
                <a:gd name="T11" fmla="*/ 165 h 354"/>
                <a:gd name="T12" fmla="*/ 247 w 301"/>
                <a:gd name="T13" fmla="*/ 152 h 354"/>
                <a:gd name="T14" fmla="*/ 231 w 301"/>
                <a:gd name="T15" fmla="*/ 161 h 354"/>
                <a:gd name="T16" fmla="*/ 102 w 301"/>
                <a:gd name="T17" fmla="*/ 169 h 354"/>
                <a:gd name="T18" fmla="*/ 93 w 301"/>
                <a:gd name="T19" fmla="*/ 177 h 354"/>
                <a:gd name="T20" fmla="*/ 105 w 301"/>
                <a:gd name="T21" fmla="*/ 221 h 354"/>
                <a:gd name="T22" fmla="*/ 75 w 301"/>
                <a:gd name="T23" fmla="*/ 181 h 354"/>
                <a:gd name="T24" fmla="*/ 96 w 301"/>
                <a:gd name="T25" fmla="*/ 130 h 354"/>
                <a:gd name="T26" fmla="*/ 48 w 301"/>
                <a:gd name="T27" fmla="*/ 113 h 354"/>
                <a:gd name="T28" fmla="*/ 64 w 301"/>
                <a:gd name="T29" fmla="*/ 269 h 354"/>
                <a:gd name="T30" fmla="*/ 67 w 301"/>
                <a:gd name="T31" fmla="*/ 272 h 354"/>
                <a:gd name="T32" fmla="*/ 68 w 301"/>
                <a:gd name="T33" fmla="*/ 273 h 354"/>
                <a:gd name="T34" fmla="*/ 68 w 301"/>
                <a:gd name="T35" fmla="*/ 276 h 354"/>
                <a:gd name="T36" fmla="*/ 68 w 301"/>
                <a:gd name="T37" fmla="*/ 278 h 354"/>
                <a:gd name="T38" fmla="*/ 67 w 301"/>
                <a:gd name="T39" fmla="*/ 280 h 354"/>
                <a:gd name="T40" fmla="*/ 71 w 301"/>
                <a:gd name="T41" fmla="*/ 337 h 354"/>
                <a:gd name="T42" fmla="*/ 169 w 301"/>
                <a:gd name="T43" fmla="*/ 354 h 354"/>
                <a:gd name="T44" fmla="*/ 235 w 301"/>
                <a:gd name="T45" fmla="*/ 295 h 354"/>
                <a:gd name="T46" fmla="*/ 288 w 301"/>
                <a:gd name="T47" fmla="*/ 63 h 354"/>
                <a:gd name="T48" fmla="*/ 175 w 301"/>
                <a:gd name="T49" fmla="*/ 335 h 354"/>
                <a:gd name="T50" fmla="*/ 169 w 301"/>
                <a:gd name="T51" fmla="*/ 337 h 354"/>
                <a:gd name="T52" fmla="*/ 123 w 301"/>
                <a:gd name="T53" fmla="*/ 335 h 354"/>
                <a:gd name="T54" fmla="*/ 117 w 301"/>
                <a:gd name="T55" fmla="*/ 331 h 354"/>
                <a:gd name="T56" fmla="*/ 132 w 301"/>
                <a:gd name="T57" fmla="*/ 321 h 354"/>
                <a:gd name="T58" fmla="*/ 118 w 301"/>
                <a:gd name="T59" fmla="*/ 309 h 354"/>
                <a:gd name="T60" fmla="*/ 147 w 301"/>
                <a:gd name="T61" fmla="*/ 316 h 354"/>
                <a:gd name="T62" fmla="*/ 177 w 301"/>
                <a:gd name="T63" fmla="*/ 312 h 354"/>
                <a:gd name="T64" fmla="*/ 161 w 301"/>
                <a:gd name="T65" fmla="*/ 323 h 354"/>
                <a:gd name="T66" fmla="*/ 178 w 301"/>
                <a:gd name="T67" fmla="*/ 276 h 354"/>
                <a:gd name="T68" fmla="*/ 176 w 301"/>
                <a:gd name="T69" fmla="*/ 286 h 354"/>
                <a:gd name="T70" fmla="*/ 152 w 301"/>
                <a:gd name="T71" fmla="*/ 276 h 354"/>
                <a:gd name="T72" fmla="*/ 127 w 301"/>
                <a:gd name="T73" fmla="*/ 283 h 354"/>
                <a:gd name="T74" fmla="*/ 125 w 301"/>
                <a:gd name="T75" fmla="*/ 273 h 354"/>
                <a:gd name="T76" fmla="*/ 126 w 301"/>
                <a:gd name="T77" fmla="*/ 264 h 354"/>
                <a:gd name="T78" fmla="*/ 130 w 301"/>
                <a:gd name="T79" fmla="*/ 254 h 354"/>
                <a:gd name="T80" fmla="*/ 176 w 301"/>
                <a:gd name="T81" fmla="*/ 257 h 354"/>
                <a:gd name="T82" fmla="*/ 179 w 301"/>
                <a:gd name="T83" fmla="*/ 267 h 354"/>
                <a:gd name="T84" fmla="*/ 178 w 301"/>
                <a:gd name="T85" fmla="*/ 27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354">
                  <a:moveTo>
                    <a:pt x="288" y="63"/>
                  </a:moveTo>
                  <a:cubicBezTo>
                    <a:pt x="279" y="33"/>
                    <a:pt x="231" y="0"/>
                    <a:pt x="167" y="0"/>
                  </a:cubicBezTo>
                  <a:cubicBezTo>
                    <a:pt x="145" y="0"/>
                    <a:pt x="123" y="4"/>
                    <a:pt x="101" y="12"/>
                  </a:cubicBezTo>
                  <a:cubicBezTo>
                    <a:pt x="72" y="21"/>
                    <a:pt x="53" y="37"/>
                    <a:pt x="45" y="56"/>
                  </a:cubicBezTo>
                  <a:cubicBezTo>
                    <a:pt x="39" y="71"/>
                    <a:pt x="40" y="86"/>
                    <a:pt x="43" y="97"/>
                  </a:cubicBezTo>
                  <a:cubicBezTo>
                    <a:pt x="63" y="89"/>
                    <a:pt x="82" y="95"/>
                    <a:pt x="92" y="99"/>
                  </a:cubicBezTo>
                  <a:cubicBezTo>
                    <a:pt x="104" y="105"/>
                    <a:pt x="111" y="116"/>
                    <a:pt x="113" y="128"/>
                  </a:cubicBezTo>
                  <a:cubicBezTo>
                    <a:pt x="114" y="136"/>
                    <a:pt x="112" y="145"/>
                    <a:pt x="109" y="153"/>
                  </a:cubicBezTo>
                  <a:cubicBezTo>
                    <a:pt x="174" y="173"/>
                    <a:pt x="205" y="162"/>
                    <a:pt x="219" y="148"/>
                  </a:cubicBezTo>
                  <a:cubicBezTo>
                    <a:pt x="222" y="146"/>
                    <a:pt x="234" y="133"/>
                    <a:pt x="249" y="135"/>
                  </a:cubicBezTo>
                  <a:cubicBezTo>
                    <a:pt x="255" y="136"/>
                    <a:pt x="264" y="140"/>
                    <a:pt x="272" y="153"/>
                  </a:cubicBezTo>
                  <a:cubicBezTo>
                    <a:pt x="274" y="157"/>
                    <a:pt x="272" y="162"/>
                    <a:pt x="268" y="165"/>
                  </a:cubicBezTo>
                  <a:cubicBezTo>
                    <a:pt x="264" y="167"/>
                    <a:pt x="259" y="165"/>
                    <a:pt x="257" y="161"/>
                  </a:cubicBezTo>
                  <a:cubicBezTo>
                    <a:pt x="254" y="156"/>
                    <a:pt x="250" y="153"/>
                    <a:pt x="247" y="152"/>
                  </a:cubicBezTo>
                  <a:cubicBezTo>
                    <a:pt x="241" y="151"/>
                    <a:pt x="234" y="158"/>
                    <a:pt x="232" y="160"/>
                  </a:cubicBezTo>
                  <a:cubicBezTo>
                    <a:pt x="232" y="160"/>
                    <a:pt x="231" y="161"/>
                    <a:pt x="231" y="161"/>
                  </a:cubicBezTo>
                  <a:cubicBezTo>
                    <a:pt x="220" y="171"/>
                    <a:pt x="201" y="181"/>
                    <a:pt x="170" y="181"/>
                  </a:cubicBezTo>
                  <a:cubicBezTo>
                    <a:pt x="152" y="181"/>
                    <a:pt x="130" y="178"/>
                    <a:pt x="102" y="169"/>
                  </a:cubicBezTo>
                  <a:cubicBezTo>
                    <a:pt x="102" y="169"/>
                    <a:pt x="101" y="169"/>
                    <a:pt x="100" y="169"/>
                  </a:cubicBezTo>
                  <a:cubicBezTo>
                    <a:pt x="98" y="172"/>
                    <a:pt x="96" y="175"/>
                    <a:pt x="93" y="177"/>
                  </a:cubicBezTo>
                  <a:cubicBezTo>
                    <a:pt x="97" y="184"/>
                    <a:pt x="104" y="195"/>
                    <a:pt x="110" y="209"/>
                  </a:cubicBezTo>
                  <a:cubicBezTo>
                    <a:pt x="112" y="214"/>
                    <a:pt x="110" y="219"/>
                    <a:pt x="105" y="221"/>
                  </a:cubicBezTo>
                  <a:cubicBezTo>
                    <a:pt x="101" y="222"/>
                    <a:pt x="96" y="220"/>
                    <a:pt x="94" y="216"/>
                  </a:cubicBezTo>
                  <a:cubicBezTo>
                    <a:pt x="85" y="194"/>
                    <a:pt x="75" y="181"/>
                    <a:pt x="75" y="181"/>
                  </a:cubicBezTo>
                  <a:cubicBezTo>
                    <a:pt x="72" y="177"/>
                    <a:pt x="73" y="172"/>
                    <a:pt x="76" y="169"/>
                  </a:cubicBezTo>
                  <a:cubicBezTo>
                    <a:pt x="89" y="159"/>
                    <a:pt x="97" y="143"/>
                    <a:pt x="96" y="130"/>
                  </a:cubicBezTo>
                  <a:cubicBezTo>
                    <a:pt x="95" y="123"/>
                    <a:pt x="91" y="118"/>
                    <a:pt x="84" y="115"/>
                  </a:cubicBezTo>
                  <a:cubicBezTo>
                    <a:pt x="77" y="112"/>
                    <a:pt x="63" y="107"/>
                    <a:pt x="48" y="113"/>
                  </a:cubicBezTo>
                  <a:cubicBezTo>
                    <a:pt x="34" y="120"/>
                    <a:pt x="23" y="135"/>
                    <a:pt x="15" y="159"/>
                  </a:cubicBezTo>
                  <a:cubicBezTo>
                    <a:pt x="0" y="207"/>
                    <a:pt x="55" y="260"/>
                    <a:pt x="64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66" y="270"/>
                    <a:pt x="67" y="272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7" y="272"/>
                    <a:pt x="67" y="273"/>
                    <a:pt x="68" y="273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8" y="275"/>
                    <a:pt x="68" y="275"/>
                    <a:pt x="68" y="276"/>
                  </a:cubicBezTo>
                  <a:cubicBezTo>
                    <a:pt x="68" y="276"/>
                    <a:pt x="68" y="276"/>
                    <a:pt x="68" y="276"/>
                  </a:cubicBezTo>
                  <a:cubicBezTo>
                    <a:pt x="68" y="277"/>
                    <a:pt x="68" y="277"/>
                    <a:pt x="68" y="278"/>
                  </a:cubicBezTo>
                  <a:cubicBezTo>
                    <a:pt x="68" y="278"/>
                    <a:pt x="68" y="278"/>
                    <a:pt x="68" y="279"/>
                  </a:cubicBezTo>
                  <a:cubicBezTo>
                    <a:pt x="68" y="279"/>
                    <a:pt x="68" y="280"/>
                    <a:pt x="67" y="280"/>
                  </a:cubicBezTo>
                  <a:cubicBezTo>
                    <a:pt x="67" y="280"/>
                    <a:pt x="67" y="280"/>
                    <a:pt x="67" y="281"/>
                  </a:cubicBezTo>
                  <a:cubicBezTo>
                    <a:pt x="67" y="281"/>
                    <a:pt x="47" y="322"/>
                    <a:pt x="71" y="337"/>
                  </a:cubicBezTo>
                  <a:cubicBezTo>
                    <a:pt x="86" y="347"/>
                    <a:pt x="128" y="354"/>
                    <a:pt x="169" y="354"/>
                  </a:cubicBezTo>
                  <a:cubicBezTo>
                    <a:pt x="169" y="354"/>
                    <a:pt x="169" y="354"/>
                    <a:pt x="169" y="354"/>
                  </a:cubicBezTo>
                  <a:cubicBezTo>
                    <a:pt x="203" y="354"/>
                    <a:pt x="223" y="349"/>
                    <a:pt x="228" y="344"/>
                  </a:cubicBezTo>
                  <a:cubicBezTo>
                    <a:pt x="244" y="329"/>
                    <a:pt x="235" y="296"/>
                    <a:pt x="235" y="295"/>
                  </a:cubicBezTo>
                  <a:cubicBezTo>
                    <a:pt x="234" y="292"/>
                    <a:pt x="236" y="288"/>
                    <a:pt x="238" y="286"/>
                  </a:cubicBezTo>
                  <a:cubicBezTo>
                    <a:pt x="266" y="265"/>
                    <a:pt x="301" y="109"/>
                    <a:pt x="288" y="63"/>
                  </a:cubicBezTo>
                  <a:close/>
                  <a:moveTo>
                    <a:pt x="173" y="328"/>
                  </a:moveTo>
                  <a:cubicBezTo>
                    <a:pt x="176" y="329"/>
                    <a:pt x="177" y="332"/>
                    <a:pt x="175" y="335"/>
                  </a:cubicBezTo>
                  <a:cubicBezTo>
                    <a:pt x="175" y="337"/>
                    <a:pt x="173" y="338"/>
                    <a:pt x="171" y="338"/>
                  </a:cubicBezTo>
                  <a:cubicBezTo>
                    <a:pt x="170" y="338"/>
                    <a:pt x="169" y="338"/>
                    <a:pt x="169" y="337"/>
                  </a:cubicBezTo>
                  <a:cubicBezTo>
                    <a:pt x="146" y="327"/>
                    <a:pt x="146" y="327"/>
                    <a:pt x="146" y="327"/>
                  </a:cubicBezTo>
                  <a:cubicBezTo>
                    <a:pt x="123" y="335"/>
                    <a:pt x="123" y="335"/>
                    <a:pt x="123" y="335"/>
                  </a:cubicBezTo>
                  <a:cubicBezTo>
                    <a:pt x="123" y="335"/>
                    <a:pt x="122" y="335"/>
                    <a:pt x="122" y="335"/>
                  </a:cubicBezTo>
                  <a:cubicBezTo>
                    <a:pt x="119" y="335"/>
                    <a:pt x="117" y="333"/>
                    <a:pt x="117" y="331"/>
                  </a:cubicBezTo>
                  <a:cubicBezTo>
                    <a:pt x="116" y="328"/>
                    <a:pt x="117" y="326"/>
                    <a:pt x="120" y="325"/>
                  </a:cubicBezTo>
                  <a:cubicBezTo>
                    <a:pt x="132" y="321"/>
                    <a:pt x="132" y="321"/>
                    <a:pt x="132" y="321"/>
                  </a:cubicBezTo>
                  <a:cubicBezTo>
                    <a:pt x="121" y="316"/>
                    <a:pt x="121" y="316"/>
                    <a:pt x="121" y="316"/>
                  </a:cubicBezTo>
                  <a:cubicBezTo>
                    <a:pt x="118" y="314"/>
                    <a:pt x="117" y="311"/>
                    <a:pt x="118" y="309"/>
                  </a:cubicBezTo>
                  <a:cubicBezTo>
                    <a:pt x="119" y="306"/>
                    <a:pt x="122" y="305"/>
                    <a:pt x="125" y="306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70" y="309"/>
                    <a:pt x="170" y="309"/>
                    <a:pt x="170" y="309"/>
                  </a:cubicBezTo>
                  <a:cubicBezTo>
                    <a:pt x="173" y="308"/>
                    <a:pt x="176" y="310"/>
                    <a:pt x="177" y="312"/>
                  </a:cubicBezTo>
                  <a:cubicBezTo>
                    <a:pt x="178" y="315"/>
                    <a:pt x="176" y="318"/>
                    <a:pt x="173" y="319"/>
                  </a:cubicBezTo>
                  <a:cubicBezTo>
                    <a:pt x="161" y="323"/>
                    <a:pt x="161" y="323"/>
                    <a:pt x="161" y="323"/>
                  </a:cubicBezTo>
                  <a:lnTo>
                    <a:pt x="173" y="328"/>
                  </a:lnTo>
                  <a:close/>
                  <a:moveTo>
                    <a:pt x="178" y="276"/>
                  </a:moveTo>
                  <a:cubicBezTo>
                    <a:pt x="181" y="277"/>
                    <a:pt x="182" y="281"/>
                    <a:pt x="181" y="283"/>
                  </a:cubicBezTo>
                  <a:cubicBezTo>
                    <a:pt x="180" y="285"/>
                    <a:pt x="178" y="286"/>
                    <a:pt x="176" y="286"/>
                  </a:cubicBezTo>
                  <a:cubicBezTo>
                    <a:pt x="176" y="286"/>
                    <a:pt x="175" y="286"/>
                    <a:pt x="174" y="286"/>
                  </a:cubicBezTo>
                  <a:cubicBezTo>
                    <a:pt x="152" y="276"/>
                    <a:pt x="152" y="276"/>
                    <a:pt x="152" y="276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8" y="283"/>
                    <a:pt x="128" y="283"/>
                    <a:pt x="127" y="283"/>
                  </a:cubicBezTo>
                  <a:cubicBezTo>
                    <a:pt x="125" y="283"/>
                    <a:pt x="123" y="282"/>
                    <a:pt x="122" y="279"/>
                  </a:cubicBezTo>
                  <a:cubicBezTo>
                    <a:pt x="121" y="277"/>
                    <a:pt x="123" y="274"/>
                    <a:pt x="125" y="273"/>
                  </a:cubicBezTo>
                  <a:cubicBezTo>
                    <a:pt x="138" y="269"/>
                    <a:pt x="138" y="269"/>
                    <a:pt x="138" y="269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3" y="263"/>
                    <a:pt x="122" y="260"/>
                    <a:pt x="123" y="257"/>
                  </a:cubicBezTo>
                  <a:cubicBezTo>
                    <a:pt x="125" y="254"/>
                    <a:pt x="128" y="253"/>
                    <a:pt x="130" y="254"/>
                  </a:cubicBezTo>
                  <a:cubicBezTo>
                    <a:pt x="153" y="265"/>
                    <a:pt x="153" y="265"/>
                    <a:pt x="153" y="265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9" y="256"/>
                    <a:pt x="182" y="258"/>
                    <a:pt x="182" y="261"/>
                  </a:cubicBezTo>
                  <a:cubicBezTo>
                    <a:pt x="183" y="263"/>
                    <a:pt x="182" y="266"/>
                    <a:pt x="179" y="267"/>
                  </a:cubicBezTo>
                  <a:cubicBezTo>
                    <a:pt x="167" y="271"/>
                    <a:pt x="167" y="271"/>
                    <a:pt x="167" y="271"/>
                  </a:cubicBezTo>
                  <a:lnTo>
                    <a:pt x="178" y="276"/>
                  </a:lnTo>
                  <a:close/>
                </a:path>
              </a:pathLst>
            </a:custGeom>
            <a:solidFill>
              <a:schemeClr val="tx2">
                <a:alpha val="35000"/>
              </a:schemeClr>
            </a:solidFill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88" name="Group 8"/>
            <p:cNvGrpSpPr>
              <a:grpSpLocks noChangeAspect="1"/>
            </p:cNvGrpSpPr>
            <p:nvPr/>
          </p:nvGrpSpPr>
          <p:grpSpPr bwMode="auto">
            <a:xfrm>
              <a:off x="3993959" y="1498561"/>
              <a:ext cx="486232" cy="486744"/>
              <a:chOff x="1041" y="2482"/>
              <a:chExt cx="951" cy="952"/>
            </a:xfrm>
            <a:solidFill>
              <a:schemeClr val="tx2"/>
            </a:solidFill>
          </p:grpSpPr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41" y="2482"/>
                <a:ext cx="951" cy="952"/>
              </a:xfrm>
              <a:custGeom>
                <a:avLst/>
                <a:gdLst>
                  <a:gd name="T0" fmla="*/ 200 w 400"/>
                  <a:gd name="T1" fmla="*/ 400 h 400"/>
                  <a:gd name="T2" fmla="*/ 0 w 400"/>
                  <a:gd name="T3" fmla="*/ 200 h 400"/>
                  <a:gd name="T4" fmla="*/ 200 w 400"/>
                  <a:gd name="T5" fmla="*/ 0 h 400"/>
                  <a:gd name="T6" fmla="*/ 400 w 400"/>
                  <a:gd name="T7" fmla="*/ 200 h 400"/>
                  <a:gd name="T8" fmla="*/ 200 w 400"/>
                  <a:gd name="T9" fmla="*/ 400 h 400"/>
                  <a:gd name="T10" fmla="*/ 200 w 400"/>
                  <a:gd name="T11" fmla="*/ 48 h 400"/>
                  <a:gd name="T12" fmla="*/ 48 w 400"/>
                  <a:gd name="T13" fmla="*/ 200 h 400"/>
                  <a:gd name="T14" fmla="*/ 200 w 400"/>
                  <a:gd name="T15" fmla="*/ 352 h 400"/>
                  <a:gd name="T16" fmla="*/ 352 w 400"/>
                  <a:gd name="T17" fmla="*/ 200 h 400"/>
                  <a:gd name="T18" fmla="*/ 200 w 400"/>
                  <a:gd name="T19" fmla="*/ 4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400">
                    <a:moveTo>
                      <a:pt x="200" y="400"/>
                    </a:moveTo>
                    <a:cubicBezTo>
                      <a:pt x="89" y="400"/>
                      <a:pt x="0" y="310"/>
                      <a:pt x="0" y="200"/>
                    </a:cubicBezTo>
                    <a:cubicBezTo>
                      <a:pt x="0" y="89"/>
                      <a:pt x="89" y="0"/>
                      <a:pt x="200" y="0"/>
                    </a:cubicBezTo>
                    <a:cubicBezTo>
                      <a:pt x="310" y="0"/>
                      <a:pt x="400" y="89"/>
                      <a:pt x="400" y="200"/>
                    </a:cubicBezTo>
                    <a:cubicBezTo>
                      <a:pt x="400" y="310"/>
                      <a:pt x="310" y="400"/>
                      <a:pt x="200" y="400"/>
                    </a:cubicBezTo>
                    <a:close/>
                    <a:moveTo>
                      <a:pt x="200" y="48"/>
                    </a:moveTo>
                    <a:cubicBezTo>
                      <a:pt x="116" y="48"/>
                      <a:pt x="48" y="116"/>
                      <a:pt x="48" y="200"/>
                    </a:cubicBezTo>
                    <a:cubicBezTo>
                      <a:pt x="48" y="284"/>
                      <a:pt x="116" y="352"/>
                      <a:pt x="200" y="352"/>
                    </a:cubicBezTo>
                    <a:cubicBezTo>
                      <a:pt x="283" y="352"/>
                      <a:pt x="352" y="284"/>
                      <a:pt x="352" y="200"/>
                    </a:cubicBezTo>
                    <a:cubicBezTo>
                      <a:pt x="352" y="116"/>
                      <a:pt x="283" y="48"/>
                      <a:pt x="200" y="4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1436" y="2751"/>
                <a:ext cx="281" cy="316"/>
              </a:xfrm>
              <a:custGeom>
                <a:avLst/>
                <a:gdLst>
                  <a:gd name="T0" fmla="*/ 100 w 118"/>
                  <a:gd name="T1" fmla="*/ 98 h 133"/>
                  <a:gd name="T2" fmla="*/ 35 w 118"/>
                  <a:gd name="T3" fmla="*/ 98 h 133"/>
                  <a:gd name="T4" fmla="*/ 35 w 118"/>
                  <a:gd name="T5" fmla="*/ 18 h 133"/>
                  <a:gd name="T6" fmla="*/ 17 w 118"/>
                  <a:gd name="T7" fmla="*/ 0 h 133"/>
                  <a:gd name="T8" fmla="*/ 0 w 118"/>
                  <a:gd name="T9" fmla="*/ 18 h 133"/>
                  <a:gd name="T10" fmla="*/ 0 w 118"/>
                  <a:gd name="T11" fmla="*/ 116 h 133"/>
                  <a:gd name="T12" fmla="*/ 17 w 118"/>
                  <a:gd name="T13" fmla="*/ 133 h 133"/>
                  <a:gd name="T14" fmla="*/ 100 w 118"/>
                  <a:gd name="T15" fmla="*/ 133 h 133"/>
                  <a:gd name="T16" fmla="*/ 118 w 118"/>
                  <a:gd name="T17" fmla="*/ 116 h 133"/>
                  <a:gd name="T18" fmla="*/ 100 w 118"/>
                  <a:gd name="T19" fmla="*/ 9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33">
                    <a:moveTo>
                      <a:pt x="100" y="98"/>
                    </a:move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8"/>
                      <a:pt x="2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5"/>
                      <a:pt x="7" y="133"/>
                      <a:pt x="17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10" y="133"/>
                      <a:pt x="118" y="125"/>
                      <a:pt x="118" y="116"/>
                    </a:cubicBezTo>
                    <a:cubicBezTo>
                      <a:pt x="118" y="106"/>
                      <a:pt x="110" y="98"/>
                      <a:pt x="100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16" name="Freeform 13"/>
            <p:cNvSpPr>
              <a:spLocks/>
            </p:cNvSpPr>
            <p:nvPr/>
          </p:nvSpPr>
          <p:spPr bwMode="auto">
            <a:xfrm>
              <a:off x="8805867" y="1697590"/>
              <a:ext cx="95156" cy="174688"/>
            </a:xfrm>
            <a:custGeom>
              <a:avLst/>
              <a:gdLst>
                <a:gd name="T0" fmla="*/ 116 w 194"/>
                <a:gd name="T1" fmla="*/ 358 h 358"/>
                <a:gd name="T2" fmla="*/ 116 w 194"/>
                <a:gd name="T3" fmla="*/ 313 h 358"/>
                <a:gd name="T4" fmla="*/ 175 w 194"/>
                <a:gd name="T5" fmla="*/ 285 h 358"/>
                <a:gd name="T6" fmla="*/ 194 w 194"/>
                <a:gd name="T7" fmla="*/ 233 h 358"/>
                <a:gd name="T8" fmla="*/ 178 w 194"/>
                <a:gd name="T9" fmla="*/ 183 h 358"/>
                <a:gd name="T10" fmla="*/ 122 w 194"/>
                <a:gd name="T11" fmla="*/ 150 h 358"/>
                <a:gd name="T12" fmla="*/ 80 w 194"/>
                <a:gd name="T13" fmla="*/ 131 h 358"/>
                <a:gd name="T14" fmla="*/ 67 w 194"/>
                <a:gd name="T15" fmla="*/ 112 h 358"/>
                <a:gd name="T16" fmla="*/ 76 w 194"/>
                <a:gd name="T17" fmla="*/ 95 h 358"/>
                <a:gd name="T18" fmla="*/ 105 w 194"/>
                <a:gd name="T19" fmla="*/ 87 h 358"/>
                <a:gd name="T20" fmla="*/ 146 w 194"/>
                <a:gd name="T21" fmla="*/ 93 h 358"/>
                <a:gd name="T22" fmla="*/ 170 w 194"/>
                <a:gd name="T23" fmla="*/ 102 h 358"/>
                <a:gd name="T24" fmla="*/ 183 w 194"/>
                <a:gd name="T25" fmla="*/ 53 h 358"/>
                <a:gd name="T26" fmla="*/ 157 w 194"/>
                <a:gd name="T27" fmla="*/ 43 h 358"/>
                <a:gd name="T28" fmla="*/ 120 w 194"/>
                <a:gd name="T29" fmla="*/ 38 h 358"/>
                <a:gd name="T30" fmla="*/ 120 w 194"/>
                <a:gd name="T31" fmla="*/ 0 h 358"/>
                <a:gd name="T32" fmla="*/ 77 w 194"/>
                <a:gd name="T33" fmla="*/ 0 h 358"/>
                <a:gd name="T34" fmla="*/ 77 w 194"/>
                <a:gd name="T35" fmla="*/ 42 h 358"/>
                <a:gd name="T36" fmla="*/ 22 w 194"/>
                <a:gd name="T37" fmla="*/ 69 h 358"/>
                <a:gd name="T38" fmla="*/ 2 w 194"/>
                <a:gd name="T39" fmla="*/ 120 h 358"/>
                <a:gd name="T40" fmla="*/ 24 w 194"/>
                <a:gd name="T41" fmla="*/ 170 h 358"/>
                <a:gd name="T42" fmla="*/ 79 w 194"/>
                <a:gd name="T43" fmla="*/ 201 h 358"/>
                <a:gd name="T44" fmla="*/ 117 w 194"/>
                <a:gd name="T45" fmla="*/ 218 h 358"/>
                <a:gd name="T46" fmla="*/ 129 w 194"/>
                <a:gd name="T47" fmla="*/ 239 h 358"/>
                <a:gd name="T48" fmla="*/ 116 w 194"/>
                <a:gd name="T49" fmla="*/ 259 h 358"/>
                <a:gd name="T50" fmla="*/ 84 w 194"/>
                <a:gd name="T51" fmla="*/ 267 h 358"/>
                <a:gd name="T52" fmla="*/ 44 w 194"/>
                <a:gd name="T53" fmla="*/ 261 h 358"/>
                <a:gd name="T54" fmla="*/ 13 w 194"/>
                <a:gd name="T55" fmla="*/ 247 h 358"/>
                <a:gd name="T56" fmla="*/ 0 w 194"/>
                <a:gd name="T57" fmla="*/ 298 h 358"/>
                <a:gd name="T58" fmla="*/ 31 w 194"/>
                <a:gd name="T59" fmla="*/ 310 h 358"/>
                <a:gd name="T60" fmla="*/ 72 w 194"/>
                <a:gd name="T61" fmla="*/ 317 h 358"/>
                <a:gd name="T62" fmla="*/ 72 w 194"/>
                <a:gd name="T63" fmla="*/ 358 h 358"/>
                <a:gd name="T64" fmla="*/ 116 w 194"/>
                <a:gd name="T6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358">
                  <a:moveTo>
                    <a:pt x="116" y="358"/>
                  </a:moveTo>
                  <a:cubicBezTo>
                    <a:pt x="116" y="313"/>
                    <a:pt x="116" y="313"/>
                    <a:pt x="116" y="313"/>
                  </a:cubicBezTo>
                  <a:cubicBezTo>
                    <a:pt x="142" y="309"/>
                    <a:pt x="161" y="299"/>
                    <a:pt x="175" y="285"/>
                  </a:cubicBezTo>
                  <a:cubicBezTo>
                    <a:pt x="188" y="270"/>
                    <a:pt x="194" y="253"/>
                    <a:pt x="194" y="233"/>
                  </a:cubicBezTo>
                  <a:cubicBezTo>
                    <a:pt x="194" y="213"/>
                    <a:pt x="189" y="197"/>
                    <a:pt x="178" y="183"/>
                  </a:cubicBezTo>
                  <a:cubicBezTo>
                    <a:pt x="166" y="170"/>
                    <a:pt x="148" y="159"/>
                    <a:pt x="122" y="150"/>
                  </a:cubicBezTo>
                  <a:cubicBezTo>
                    <a:pt x="102" y="143"/>
                    <a:pt x="89" y="137"/>
                    <a:pt x="80" y="131"/>
                  </a:cubicBezTo>
                  <a:cubicBezTo>
                    <a:pt x="71" y="125"/>
                    <a:pt x="67" y="119"/>
                    <a:pt x="67" y="112"/>
                  </a:cubicBezTo>
                  <a:cubicBezTo>
                    <a:pt x="67" y="106"/>
                    <a:pt x="70" y="100"/>
                    <a:pt x="76" y="95"/>
                  </a:cubicBezTo>
                  <a:cubicBezTo>
                    <a:pt x="81" y="90"/>
                    <a:pt x="91" y="87"/>
                    <a:pt x="105" y="87"/>
                  </a:cubicBezTo>
                  <a:cubicBezTo>
                    <a:pt x="122" y="87"/>
                    <a:pt x="136" y="89"/>
                    <a:pt x="146" y="93"/>
                  </a:cubicBezTo>
                  <a:cubicBezTo>
                    <a:pt x="157" y="96"/>
                    <a:pt x="165" y="99"/>
                    <a:pt x="170" y="102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76" y="49"/>
                    <a:pt x="167" y="46"/>
                    <a:pt x="157" y="43"/>
                  </a:cubicBezTo>
                  <a:cubicBezTo>
                    <a:pt x="146" y="41"/>
                    <a:pt x="134" y="39"/>
                    <a:pt x="120" y="3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53" y="46"/>
                    <a:pt x="34" y="55"/>
                    <a:pt x="22" y="69"/>
                  </a:cubicBezTo>
                  <a:cubicBezTo>
                    <a:pt x="9" y="83"/>
                    <a:pt x="3" y="100"/>
                    <a:pt x="2" y="120"/>
                  </a:cubicBezTo>
                  <a:cubicBezTo>
                    <a:pt x="3" y="141"/>
                    <a:pt x="10" y="158"/>
                    <a:pt x="24" y="170"/>
                  </a:cubicBezTo>
                  <a:cubicBezTo>
                    <a:pt x="37" y="183"/>
                    <a:pt x="56" y="193"/>
                    <a:pt x="79" y="201"/>
                  </a:cubicBezTo>
                  <a:cubicBezTo>
                    <a:pt x="96" y="206"/>
                    <a:pt x="108" y="212"/>
                    <a:pt x="117" y="218"/>
                  </a:cubicBezTo>
                  <a:cubicBezTo>
                    <a:pt x="125" y="224"/>
                    <a:pt x="129" y="231"/>
                    <a:pt x="129" y="239"/>
                  </a:cubicBezTo>
                  <a:cubicBezTo>
                    <a:pt x="129" y="248"/>
                    <a:pt x="124" y="255"/>
                    <a:pt x="116" y="259"/>
                  </a:cubicBezTo>
                  <a:cubicBezTo>
                    <a:pt x="107" y="264"/>
                    <a:pt x="97" y="267"/>
                    <a:pt x="84" y="267"/>
                  </a:cubicBezTo>
                  <a:cubicBezTo>
                    <a:pt x="70" y="267"/>
                    <a:pt x="56" y="265"/>
                    <a:pt x="44" y="261"/>
                  </a:cubicBezTo>
                  <a:cubicBezTo>
                    <a:pt x="32" y="257"/>
                    <a:pt x="22" y="252"/>
                    <a:pt x="13" y="24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7" y="303"/>
                    <a:pt x="18" y="307"/>
                    <a:pt x="31" y="310"/>
                  </a:cubicBezTo>
                  <a:cubicBezTo>
                    <a:pt x="44" y="314"/>
                    <a:pt x="57" y="316"/>
                    <a:pt x="72" y="317"/>
                  </a:cubicBezTo>
                  <a:cubicBezTo>
                    <a:pt x="72" y="358"/>
                    <a:pt x="72" y="358"/>
                    <a:pt x="72" y="358"/>
                  </a:cubicBezTo>
                  <a:cubicBezTo>
                    <a:pt x="116" y="358"/>
                    <a:pt x="116" y="358"/>
                    <a:pt x="116" y="3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257120" y="1513786"/>
              <a:ext cx="353474" cy="456294"/>
              <a:chOff x="-1596397" y="3766785"/>
              <a:chExt cx="779274" cy="1005950"/>
            </a:xfrm>
          </p:grpSpPr>
          <p:sp>
            <p:nvSpPr>
              <p:cNvPr id="119" name="Up Arrow 118"/>
              <p:cNvSpPr/>
              <p:nvPr/>
            </p:nvSpPr>
            <p:spPr>
              <a:xfrm>
                <a:off x="-1596397" y="3766785"/>
                <a:ext cx="779274" cy="1005950"/>
              </a:xfrm>
              <a:prstGeom prst="upArrow">
                <a:avLst>
                  <a:gd name="adj1" fmla="val 57186"/>
                  <a:gd name="adj2" fmla="val 96784"/>
                </a:avLst>
              </a:prstGeom>
              <a:solidFill>
                <a:schemeClr val="tx2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18" name="Freeform 13"/>
              <p:cNvSpPr>
                <a:spLocks/>
              </p:cNvSpPr>
              <p:nvPr/>
            </p:nvSpPr>
            <p:spPr bwMode="auto">
              <a:xfrm>
                <a:off x="-1333750" y="4119144"/>
                <a:ext cx="253980" cy="466258"/>
              </a:xfrm>
              <a:custGeom>
                <a:avLst/>
                <a:gdLst>
                  <a:gd name="T0" fmla="*/ 116 w 194"/>
                  <a:gd name="T1" fmla="*/ 358 h 358"/>
                  <a:gd name="T2" fmla="*/ 116 w 194"/>
                  <a:gd name="T3" fmla="*/ 313 h 358"/>
                  <a:gd name="T4" fmla="*/ 175 w 194"/>
                  <a:gd name="T5" fmla="*/ 285 h 358"/>
                  <a:gd name="T6" fmla="*/ 194 w 194"/>
                  <a:gd name="T7" fmla="*/ 233 h 358"/>
                  <a:gd name="T8" fmla="*/ 178 w 194"/>
                  <a:gd name="T9" fmla="*/ 183 h 358"/>
                  <a:gd name="T10" fmla="*/ 122 w 194"/>
                  <a:gd name="T11" fmla="*/ 150 h 358"/>
                  <a:gd name="T12" fmla="*/ 80 w 194"/>
                  <a:gd name="T13" fmla="*/ 131 h 358"/>
                  <a:gd name="T14" fmla="*/ 67 w 194"/>
                  <a:gd name="T15" fmla="*/ 112 h 358"/>
                  <a:gd name="T16" fmla="*/ 76 w 194"/>
                  <a:gd name="T17" fmla="*/ 95 h 358"/>
                  <a:gd name="T18" fmla="*/ 105 w 194"/>
                  <a:gd name="T19" fmla="*/ 87 h 358"/>
                  <a:gd name="T20" fmla="*/ 146 w 194"/>
                  <a:gd name="T21" fmla="*/ 93 h 358"/>
                  <a:gd name="T22" fmla="*/ 170 w 194"/>
                  <a:gd name="T23" fmla="*/ 102 h 358"/>
                  <a:gd name="T24" fmla="*/ 183 w 194"/>
                  <a:gd name="T25" fmla="*/ 53 h 358"/>
                  <a:gd name="T26" fmla="*/ 157 w 194"/>
                  <a:gd name="T27" fmla="*/ 43 h 358"/>
                  <a:gd name="T28" fmla="*/ 120 w 194"/>
                  <a:gd name="T29" fmla="*/ 38 h 358"/>
                  <a:gd name="T30" fmla="*/ 120 w 194"/>
                  <a:gd name="T31" fmla="*/ 0 h 358"/>
                  <a:gd name="T32" fmla="*/ 77 w 194"/>
                  <a:gd name="T33" fmla="*/ 0 h 358"/>
                  <a:gd name="T34" fmla="*/ 77 w 194"/>
                  <a:gd name="T35" fmla="*/ 42 h 358"/>
                  <a:gd name="T36" fmla="*/ 22 w 194"/>
                  <a:gd name="T37" fmla="*/ 69 h 358"/>
                  <a:gd name="T38" fmla="*/ 2 w 194"/>
                  <a:gd name="T39" fmla="*/ 120 h 358"/>
                  <a:gd name="T40" fmla="*/ 24 w 194"/>
                  <a:gd name="T41" fmla="*/ 170 h 358"/>
                  <a:gd name="T42" fmla="*/ 79 w 194"/>
                  <a:gd name="T43" fmla="*/ 201 h 358"/>
                  <a:gd name="T44" fmla="*/ 117 w 194"/>
                  <a:gd name="T45" fmla="*/ 218 h 358"/>
                  <a:gd name="T46" fmla="*/ 129 w 194"/>
                  <a:gd name="T47" fmla="*/ 239 h 358"/>
                  <a:gd name="T48" fmla="*/ 116 w 194"/>
                  <a:gd name="T49" fmla="*/ 259 h 358"/>
                  <a:gd name="T50" fmla="*/ 84 w 194"/>
                  <a:gd name="T51" fmla="*/ 267 h 358"/>
                  <a:gd name="T52" fmla="*/ 44 w 194"/>
                  <a:gd name="T53" fmla="*/ 261 h 358"/>
                  <a:gd name="T54" fmla="*/ 13 w 194"/>
                  <a:gd name="T55" fmla="*/ 247 h 358"/>
                  <a:gd name="T56" fmla="*/ 0 w 194"/>
                  <a:gd name="T57" fmla="*/ 298 h 358"/>
                  <a:gd name="T58" fmla="*/ 31 w 194"/>
                  <a:gd name="T59" fmla="*/ 310 h 358"/>
                  <a:gd name="T60" fmla="*/ 72 w 194"/>
                  <a:gd name="T61" fmla="*/ 317 h 358"/>
                  <a:gd name="T62" fmla="*/ 72 w 194"/>
                  <a:gd name="T63" fmla="*/ 358 h 358"/>
                  <a:gd name="T64" fmla="*/ 116 w 194"/>
                  <a:gd name="T65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4" h="358">
                    <a:moveTo>
                      <a:pt x="116" y="358"/>
                    </a:moveTo>
                    <a:cubicBezTo>
                      <a:pt x="116" y="313"/>
                      <a:pt x="116" y="313"/>
                      <a:pt x="116" y="313"/>
                    </a:cubicBezTo>
                    <a:cubicBezTo>
                      <a:pt x="142" y="309"/>
                      <a:pt x="161" y="299"/>
                      <a:pt x="175" y="285"/>
                    </a:cubicBezTo>
                    <a:cubicBezTo>
                      <a:pt x="188" y="270"/>
                      <a:pt x="194" y="253"/>
                      <a:pt x="194" y="233"/>
                    </a:cubicBezTo>
                    <a:cubicBezTo>
                      <a:pt x="194" y="213"/>
                      <a:pt x="189" y="197"/>
                      <a:pt x="178" y="183"/>
                    </a:cubicBezTo>
                    <a:cubicBezTo>
                      <a:pt x="166" y="170"/>
                      <a:pt x="148" y="159"/>
                      <a:pt x="122" y="150"/>
                    </a:cubicBezTo>
                    <a:cubicBezTo>
                      <a:pt x="102" y="143"/>
                      <a:pt x="89" y="137"/>
                      <a:pt x="80" y="131"/>
                    </a:cubicBezTo>
                    <a:cubicBezTo>
                      <a:pt x="71" y="125"/>
                      <a:pt x="67" y="119"/>
                      <a:pt x="67" y="112"/>
                    </a:cubicBezTo>
                    <a:cubicBezTo>
                      <a:pt x="67" y="106"/>
                      <a:pt x="70" y="100"/>
                      <a:pt x="76" y="95"/>
                    </a:cubicBezTo>
                    <a:cubicBezTo>
                      <a:pt x="81" y="90"/>
                      <a:pt x="91" y="87"/>
                      <a:pt x="105" y="87"/>
                    </a:cubicBezTo>
                    <a:cubicBezTo>
                      <a:pt x="122" y="87"/>
                      <a:pt x="136" y="89"/>
                      <a:pt x="146" y="93"/>
                    </a:cubicBezTo>
                    <a:cubicBezTo>
                      <a:pt x="157" y="96"/>
                      <a:pt x="165" y="99"/>
                      <a:pt x="170" y="102"/>
                    </a:cubicBezTo>
                    <a:cubicBezTo>
                      <a:pt x="183" y="53"/>
                      <a:pt x="183" y="53"/>
                      <a:pt x="183" y="53"/>
                    </a:cubicBezTo>
                    <a:cubicBezTo>
                      <a:pt x="176" y="49"/>
                      <a:pt x="167" y="46"/>
                      <a:pt x="157" y="43"/>
                    </a:cubicBezTo>
                    <a:cubicBezTo>
                      <a:pt x="146" y="41"/>
                      <a:pt x="134" y="39"/>
                      <a:pt x="120" y="3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53" y="46"/>
                      <a:pt x="34" y="55"/>
                      <a:pt x="22" y="69"/>
                    </a:cubicBezTo>
                    <a:cubicBezTo>
                      <a:pt x="9" y="83"/>
                      <a:pt x="3" y="100"/>
                      <a:pt x="2" y="120"/>
                    </a:cubicBezTo>
                    <a:cubicBezTo>
                      <a:pt x="3" y="141"/>
                      <a:pt x="10" y="158"/>
                      <a:pt x="24" y="170"/>
                    </a:cubicBezTo>
                    <a:cubicBezTo>
                      <a:pt x="37" y="183"/>
                      <a:pt x="56" y="193"/>
                      <a:pt x="79" y="201"/>
                    </a:cubicBezTo>
                    <a:cubicBezTo>
                      <a:pt x="96" y="206"/>
                      <a:pt x="108" y="212"/>
                      <a:pt x="117" y="218"/>
                    </a:cubicBezTo>
                    <a:cubicBezTo>
                      <a:pt x="125" y="224"/>
                      <a:pt x="129" y="231"/>
                      <a:pt x="129" y="239"/>
                    </a:cubicBezTo>
                    <a:cubicBezTo>
                      <a:pt x="129" y="248"/>
                      <a:pt x="124" y="255"/>
                      <a:pt x="116" y="259"/>
                    </a:cubicBezTo>
                    <a:cubicBezTo>
                      <a:pt x="107" y="264"/>
                      <a:pt x="97" y="267"/>
                      <a:pt x="84" y="267"/>
                    </a:cubicBezTo>
                    <a:cubicBezTo>
                      <a:pt x="70" y="267"/>
                      <a:pt x="56" y="265"/>
                      <a:pt x="44" y="261"/>
                    </a:cubicBezTo>
                    <a:cubicBezTo>
                      <a:pt x="32" y="257"/>
                      <a:pt x="22" y="252"/>
                      <a:pt x="13" y="247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7" y="303"/>
                      <a:pt x="18" y="307"/>
                      <a:pt x="31" y="310"/>
                    </a:cubicBezTo>
                    <a:cubicBezTo>
                      <a:pt x="44" y="314"/>
                      <a:pt x="57" y="316"/>
                      <a:pt x="72" y="317"/>
                    </a:cubicBezTo>
                    <a:cubicBezTo>
                      <a:pt x="72" y="358"/>
                      <a:pt x="72" y="358"/>
                      <a:pt x="72" y="358"/>
                    </a:cubicBezTo>
                    <a:cubicBezTo>
                      <a:pt x="116" y="358"/>
                      <a:pt x="116" y="358"/>
                      <a:pt x="116" y="35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467607" y="1751102"/>
              <a:ext cx="829021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141.700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24789" y="1751103"/>
              <a:ext cx="908268" cy="278510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133.000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91902" y="1751102"/>
              <a:ext cx="889707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154 </a:t>
              </a:r>
              <a:r>
                <a:rPr lang="en-AU" sz="1500" b="1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ngày</a:t>
              </a:r>
              <a:endPara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24990" y="1751102"/>
              <a:ext cx="918152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25.5%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78772" y="1751102"/>
              <a:ext cx="784873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5%</a:t>
              </a:r>
            </a:p>
          </p:txBody>
        </p:sp>
        <p:grpSp>
          <p:nvGrpSpPr>
            <p:cNvPr id="57" name="Group 17"/>
            <p:cNvGrpSpPr>
              <a:grpSpLocks noChangeAspect="1"/>
            </p:cNvGrpSpPr>
            <p:nvPr/>
          </p:nvGrpSpPr>
          <p:grpSpPr bwMode="auto">
            <a:xfrm>
              <a:off x="5550539" y="1530856"/>
              <a:ext cx="432415" cy="432415"/>
              <a:chOff x="-2390" y="965"/>
              <a:chExt cx="952" cy="952"/>
            </a:xfrm>
            <a:solidFill>
              <a:schemeClr val="tx2"/>
            </a:solidFill>
          </p:grpSpPr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-2390" y="965"/>
                <a:ext cx="952" cy="952"/>
              </a:xfrm>
              <a:custGeom>
                <a:avLst/>
                <a:gdLst>
                  <a:gd name="T0" fmla="*/ 105 w 952"/>
                  <a:gd name="T1" fmla="*/ 847 h 952"/>
                  <a:gd name="T2" fmla="*/ 105 w 952"/>
                  <a:gd name="T3" fmla="*/ 0 h 952"/>
                  <a:gd name="T4" fmla="*/ 0 w 952"/>
                  <a:gd name="T5" fmla="*/ 0 h 952"/>
                  <a:gd name="T6" fmla="*/ 0 w 952"/>
                  <a:gd name="T7" fmla="*/ 952 h 952"/>
                  <a:gd name="T8" fmla="*/ 952 w 952"/>
                  <a:gd name="T9" fmla="*/ 952 h 952"/>
                  <a:gd name="T10" fmla="*/ 952 w 952"/>
                  <a:gd name="T11" fmla="*/ 847 h 952"/>
                  <a:gd name="T12" fmla="*/ 105 w 952"/>
                  <a:gd name="T13" fmla="*/ 847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2" h="952">
                    <a:moveTo>
                      <a:pt x="105" y="847"/>
                    </a:moveTo>
                    <a:lnTo>
                      <a:pt x="105" y="0"/>
                    </a:lnTo>
                    <a:lnTo>
                      <a:pt x="0" y="0"/>
                    </a:lnTo>
                    <a:lnTo>
                      <a:pt x="0" y="952"/>
                    </a:lnTo>
                    <a:lnTo>
                      <a:pt x="952" y="952"/>
                    </a:lnTo>
                    <a:lnTo>
                      <a:pt x="952" y="847"/>
                    </a:lnTo>
                    <a:lnTo>
                      <a:pt x="105" y="847"/>
                    </a:lnTo>
                    <a:close/>
                  </a:path>
                </a:pathLst>
              </a:custGeom>
              <a:solidFill>
                <a:schemeClr val="tx2">
                  <a:alpha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-2207" y="1136"/>
                <a:ext cx="703" cy="495"/>
              </a:xfrm>
              <a:custGeom>
                <a:avLst/>
                <a:gdLst>
                  <a:gd name="T0" fmla="*/ 493 w 703"/>
                  <a:gd name="T1" fmla="*/ 53 h 495"/>
                  <a:gd name="T2" fmla="*/ 567 w 703"/>
                  <a:gd name="T3" fmla="*/ 110 h 495"/>
                  <a:gd name="T4" fmla="*/ 415 w 703"/>
                  <a:gd name="T5" fmla="*/ 293 h 495"/>
                  <a:gd name="T6" fmla="*/ 243 w 703"/>
                  <a:gd name="T7" fmla="*/ 157 h 495"/>
                  <a:gd name="T8" fmla="*/ 0 w 703"/>
                  <a:gd name="T9" fmla="*/ 443 h 495"/>
                  <a:gd name="T10" fmla="*/ 60 w 703"/>
                  <a:gd name="T11" fmla="*/ 495 h 495"/>
                  <a:gd name="T12" fmla="*/ 255 w 703"/>
                  <a:gd name="T13" fmla="*/ 269 h 495"/>
                  <a:gd name="T14" fmla="*/ 426 w 703"/>
                  <a:gd name="T15" fmla="*/ 405 h 495"/>
                  <a:gd name="T16" fmla="*/ 631 w 703"/>
                  <a:gd name="T17" fmla="*/ 160 h 495"/>
                  <a:gd name="T18" fmla="*/ 703 w 703"/>
                  <a:gd name="T19" fmla="*/ 217 h 495"/>
                  <a:gd name="T20" fmla="*/ 703 w 703"/>
                  <a:gd name="T21" fmla="*/ 0 h 495"/>
                  <a:gd name="T22" fmla="*/ 493 w 703"/>
                  <a:gd name="T23" fmla="*/ 53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3" h="495">
                    <a:moveTo>
                      <a:pt x="493" y="53"/>
                    </a:moveTo>
                    <a:lnTo>
                      <a:pt x="567" y="110"/>
                    </a:lnTo>
                    <a:lnTo>
                      <a:pt x="415" y="293"/>
                    </a:lnTo>
                    <a:lnTo>
                      <a:pt x="243" y="157"/>
                    </a:lnTo>
                    <a:lnTo>
                      <a:pt x="0" y="443"/>
                    </a:lnTo>
                    <a:lnTo>
                      <a:pt x="60" y="495"/>
                    </a:lnTo>
                    <a:lnTo>
                      <a:pt x="255" y="269"/>
                    </a:lnTo>
                    <a:lnTo>
                      <a:pt x="426" y="405"/>
                    </a:lnTo>
                    <a:lnTo>
                      <a:pt x="631" y="160"/>
                    </a:lnTo>
                    <a:lnTo>
                      <a:pt x="703" y="217"/>
                    </a:lnTo>
                    <a:lnTo>
                      <a:pt x="703" y="0"/>
                    </a:lnTo>
                    <a:lnTo>
                      <a:pt x="493" y="53"/>
                    </a:lnTo>
                    <a:close/>
                  </a:path>
                </a:pathLst>
              </a:custGeom>
              <a:solidFill>
                <a:schemeClr val="tx2">
                  <a:alpha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995443" y="1530856"/>
              <a:ext cx="430918" cy="431372"/>
              <a:chOff x="-958" y="1468"/>
              <a:chExt cx="951" cy="952"/>
            </a:xfrm>
          </p:grpSpPr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-601" y="1706"/>
                <a:ext cx="238" cy="7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-245" y="1468"/>
                <a:ext cx="238" cy="9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-958" y="1944"/>
                <a:ext cx="238" cy="47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457200" y="122238"/>
            <a:ext cx="8915399" cy="5635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trước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khi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xảy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ra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sự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kiện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doanh</a:t>
            </a:r>
            <a:r>
              <a:rPr lang="en-US" sz="30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000" kern="0" dirty="0" err="1">
                <a:latin typeface="Times New Roman" charset="0"/>
                <a:ea typeface="Times New Roman" charset="0"/>
                <a:cs typeface="Times New Roman" charset="0"/>
              </a:rPr>
              <a:t>nghiệp</a:t>
            </a:r>
            <a:endParaRPr lang="en-US" sz="3000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343400" y="1801400"/>
            <a:ext cx="0" cy="8626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423962" y="2667000"/>
            <a:ext cx="60523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295400" y="33528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626383" y="1296549"/>
            <a:ext cx="761927" cy="1546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544770" y="1448949"/>
            <a:ext cx="866863" cy="280223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 algn="ctr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148.300</a:t>
            </a: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4400248" y="1296548"/>
            <a:ext cx="830785" cy="1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364170" y="1448949"/>
            <a:ext cx="866863" cy="280223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 algn="ctr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135 </a:t>
            </a:r>
            <a:r>
              <a:rPr lang="en-AU" sz="1500" b="1" dirty="0" err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ngày</a:t>
            </a:r>
            <a:endParaRPr lang="en-AU" sz="1500" b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828235" y="5106549"/>
            <a:ext cx="2087165" cy="457200"/>
          </a:xfrm>
          <a:prstGeom prst="ellips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146646" y="3144297"/>
            <a:ext cx="4535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15/3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191000" y="3124200"/>
            <a:ext cx="453265" cy="255862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15/9</a:t>
            </a:r>
          </a:p>
          <a:p>
            <a:pPr indent="-184702">
              <a:lnSpc>
                <a:spcPct val="85000"/>
              </a:lnSpc>
              <a:spcBef>
                <a:spcPts val="513"/>
              </a:spcBef>
            </a:pPr>
            <a:endParaRPr lang="en-AU" sz="1500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2982" y="3316793"/>
            <a:ext cx="905556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Thời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gian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2982" y="4154993"/>
            <a:ext cx="905556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CKCS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4419600" y="4211096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28600" y="5049297"/>
            <a:ext cx="744894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CW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90600" y="3982497"/>
            <a:ext cx="7583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133.000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2667000" y="2858444"/>
            <a:ext cx="0" cy="2780356"/>
          </a:xfrm>
          <a:prstGeom prst="line">
            <a:avLst/>
          </a:prstGeom>
          <a:ln w="28575">
            <a:solidFill>
              <a:srgbClr val="FF0000">
                <a:alpha val="3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66800" y="4862863"/>
            <a:ext cx="655672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5.600</a:t>
            </a:r>
            <a:endParaRPr lang="en-AU" sz="150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1295400" y="3449097"/>
            <a:ext cx="12619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590800" y="3449097"/>
            <a:ext cx="18288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442046" y="3124200"/>
            <a:ext cx="4535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03/5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24200" y="3564808"/>
            <a:ext cx="1083596" cy="321391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135 </a:t>
            </a:r>
            <a:r>
              <a:rPr lang="en-AU" sz="1500" b="1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endParaRPr lang="en-AU" sz="1500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indent="-184702">
              <a:lnSpc>
                <a:spcPct val="85000"/>
              </a:lnSpc>
              <a:spcBef>
                <a:spcPts val="513"/>
              </a:spcBef>
            </a:pPr>
            <a:endParaRPr lang="en-AU" sz="150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3" name="Left Brace 92"/>
          <p:cNvSpPr/>
          <p:nvPr/>
        </p:nvSpPr>
        <p:spPr>
          <a:xfrm rot="16200000">
            <a:off x="3500128" y="2661928"/>
            <a:ext cx="86344" cy="1752600"/>
          </a:xfrm>
          <a:prstGeom prst="leftBrac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442046" y="3982497"/>
            <a:ext cx="7583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148.300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392328" y="4876800"/>
            <a:ext cx="655672" cy="294678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10.110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H="1">
            <a:off x="1295400" y="4287296"/>
            <a:ext cx="1295400" cy="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1295400" y="5181600"/>
            <a:ext cx="12619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590800" y="4287296"/>
            <a:ext cx="1828800" cy="1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557300" y="5181600"/>
            <a:ext cx="18623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4419600" y="33528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2667000" y="33528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12954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1295400" y="41910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44196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2667000" y="41910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26670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467600" y="5638800"/>
            <a:ext cx="0" cy="466259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971800" y="5105400"/>
            <a:ext cx="4500570" cy="1085808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Left Bracket 75"/>
          <p:cNvSpPr/>
          <p:nvPr/>
        </p:nvSpPr>
        <p:spPr>
          <a:xfrm rot="16200000">
            <a:off x="4495800" y="-1905000"/>
            <a:ext cx="152400" cy="7162801"/>
          </a:xfrm>
          <a:prstGeom prst="leftBracke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37325"/>
            <a:ext cx="1524000" cy="320676"/>
          </a:xfrm>
        </p:spPr>
        <p:txBody>
          <a:bodyPr/>
          <a:lstStyle/>
          <a:p>
            <a:fld id="{A1FC0E1B-B796-4654-B5AE-633654ADE66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7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19047" y="6536878"/>
            <a:ext cx="2133600" cy="3076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>
                <a:latin typeface="+mj-lt"/>
              </a:rPr>
              <a:t>www.hsx.vn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905000" y="3144297"/>
            <a:ext cx="4535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14/4</a:t>
            </a:r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2133600" y="41910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21336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1752600" y="3977640"/>
            <a:ext cx="7583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141.700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828800" y="4876800"/>
            <a:ext cx="655672" cy="294678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7.920</a:t>
            </a:r>
          </a:p>
        </p:txBody>
      </p:sp>
      <p:cxnSp>
        <p:nvCxnSpPr>
          <p:cNvPr id="114" name="Straight Connector 113"/>
          <p:cNvCxnSpPr/>
          <p:nvPr/>
        </p:nvCxnSpPr>
        <p:spPr>
          <a:xfrm flipV="1">
            <a:off x="2133600" y="33528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7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95" grpId="0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990601"/>
            <a:ext cx="8686800" cy="5308600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ClrTx/>
              <a:buFont typeface="Symbol" pitchFamily="18" charset="2"/>
              <a:buChar char="-"/>
            </a:pPr>
            <a:r>
              <a:rPr lang="en-US" sz="2500" dirty="0" err="1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500" dirty="0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500" dirty="0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500" dirty="0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500" dirty="0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Tx/>
              <a:buFont typeface="Symbol" pitchFamily="18" charset="2"/>
              <a:buChar char="-"/>
            </a:pP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Symbol" pitchFamily="18" charset="2"/>
              <a:buChar char="-"/>
            </a:pPr>
            <a:endParaRPr lang="en-US" sz="25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en-US" sz="25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en-US" sz="25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en-US" sz="25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en-US" sz="25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en-US" sz="25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None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133.000 x (146.300/148.300) ≈ 131.206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None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2 x (146.300/148.300) = 1.973</a:t>
            </a:r>
          </a:p>
          <a:p>
            <a:pPr algn="ctr">
              <a:buClrTx/>
              <a:buNone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None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None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None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None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6450" lvl="1" indent="-514350">
              <a:buClrTx/>
              <a:buNone/>
            </a:pPr>
            <a:endParaRPr lang="en-US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6450" lvl="1" indent="-514350">
              <a:buClrTx/>
              <a:buNone/>
            </a:pPr>
            <a:endParaRPr lang="en-US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None/>
            </a:pP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None/>
            </a:pP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533401" y="122238"/>
            <a:ext cx="8229600" cy="563562"/>
          </a:xfrm>
        </p:spPr>
        <p:txBody>
          <a:bodyPr>
            <a:noAutofit/>
          </a:bodyPr>
          <a:lstStyle/>
          <a:p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500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53200"/>
            <a:ext cx="1524000" cy="320676"/>
          </a:xfrm>
        </p:spPr>
        <p:txBody>
          <a:bodyPr/>
          <a:lstStyle/>
          <a:p>
            <a:fld id="{A1FC0E1B-B796-4654-B5AE-633654ADE66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719047" y="6536878"/>
            <a:ext cx="2133600" cy="307675"/>
          </a:xfrm>
        </p:spPr>
        <p:txBody>
          <a:bodyPr/>
          <a:lstStyle/>
          <a:p>
            <a:r>
              <a:rPr lang="en-US" dirty="0"/>
              <a:t>www.hsx.vn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423918"/>
              </p:ext>
            </p:extLst>
          </p:nvPr>
        </p:nvGraphicFramePr>
        <p:xfrm>
          <a:off x="1524000" y="2560320"/>
          <a:ext cx="6019800" cy="2121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56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VNM </a:t>
                      </a:r>
                      <a:r>
                        <a:rPr lang="en-US" sz="15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trả</a:t>
                      </a:r>
                      <a:r>
                        <a:rPr lang="en-US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cổ</a:t>
                      </a:r>
                      <a:r>
                        <a:rPr lang="en-US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tức</a:t>
                      </a:r>
                      <a:r>
                        <a:rPr lang="en-US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20% </a:t>
                      </a:r>
                      <a:r>
                        <a:rPr lang="en-US" sz="15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bằng</a:t>
                      </a:r>
                      <a:r>
                        <a:rPr lang="en-US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tiền</a:t>
                      </a:r>
                      <a:r>
                        <a:rPr lang="en-US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mặt</a:t>
                      </a:r>
                      <a:r>
                        <a:rPr lang="en-US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(04/05)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2.000 </a:t>
                      </a:r>
                      <a:r>
                        <a:rPr lang="en-US" sz="15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đồng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Giá</a:t>
                      </a:r>
                      <a:r>
                        <a:rPr lang="en-US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đóng</a:t>
                      </a:r>
                      <a:r>
                        <a:rPr lang="en-US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cửa</a:t>
                      </a:r>
                      <a:r>
                        <a:rPr lang="en-US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VNM (03/05)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148.300 </a:t>
                      </a:r>
                      <a:r>
                        <a:rPr lang="en-US" sz="15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đồng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rgbClr val="0652EA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Giá</a:t>
                      </a:r>
                      <a:r>
                        <a:rPr lang="en-US" sz="1500" baseline="0" dirty="0">
                          <a:solidFill>
                            <a:srgbClr val="0652EA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652EA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chứng</a:t>
                      </a:r>
                      <a:r>
                        <a:rPr lang="en-US" sz="1500" baseline="0" dirty="0">
                          <a:solidFill>
                            <a:srgbClr val="0652EA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652EA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quyền</a:t>
                      </a:r>
                      <a:endParaRPr lang="en-US" sz="1500" dirty="0">
                        <a:solidFill>
                          <a:srgbClr val="0652EA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0652EA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10.110 </a:t>
                      </a:r>
                      <a:r>
                        <a:rPr lang="en-US" sz="1500" dirty="0" err="1">
                          <a:solidFill>
                            <a:srgbClr val="0652EA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đồng</a:t>
                      </a:r>
                      <a:endParaRPr lang="en-US" sz="1500" dirty="0">
                        <a:solidFill>
                          <a:srgbClr val="0652EA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Giá</a:t>
                      </a:r>
                      <a:r>
                        <a:rPr lang="en-US" sz="1500" baseline="0" dirty="0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thực</a:t>
                      </a:r>
                      <a:r>
                        <a:rPr lang="en-US" sz="1500" baseline="0" dirty="0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hiện</a:t>
                      </a:r>
                      <a:endParaRPr lang="en-US" sz="1500" dirty="0">
                        <a:solidFill>
                          <a:srgbClr val="FF0000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133.000 </a:t>
                      </a:r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đồng</a:t>
                      </a:r>
                      <a:endParaRPr lang="en-US" sz="1500" dirty="0">
                        <a:solidFill>
                          <a:srgbClr val="FF0000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Tỷ</a:t>
                      </a:r>
                      <a:r>
                        <a:rPr lang="en-US" sz="1500" baseline="0" dirty="0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lệ</a:t>
                      </a:r>
                      <a:r>
                        <a:rPr lang="en-US" sz="1500" baseline="0" dirty="0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chuyển</a:t>
                      </a:r>
                      <a:r>
                        <a:rPr lang="en-US" sz="1500" baseline="0" dirty="0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đổi</a:t>
                      </a:r>
                      <a:r>
                        <a:rPr lang="en-US" sz="1500" baseline="0" dirty="0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(03/05)</a:t>
                      </a:r>
                      <a:endParaRPr lang="en-US" sz="1500" dirty="0">
                        <a:solidFill>
                          <a:srgbClr val="FF0000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rgbClr val="FF0000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2 :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r>
                        <a:rPr lang="en-US" sz="15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Giá</a:t>
                      </a:r>
                      <a:r>
                        <a:rPr lang="en-US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điều</a:t>
                      </a:r>
                      <a:r>
                        <a:rPr lang="en-US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chỉnh</a:t>
                      </a:r>
                      <a:r>
                        <a:rPr lang="en-US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của</a:t>
                      </a:r>
                      <a:r>
                        <a:rPr lang="en-US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VNM </a:t>
                      </a:r>
                      <a:r>
                        <a:rPr lang="en-US" sz="15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tại</a:t>
                      </a:r>
                      <a:r>
                        <a:rPr lang="en-US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ngày</a:t>
                      </a:r>
                      <a:r>
                        <a:rPr lang="en-US" sz="15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04/05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146.300 </a:t>
                      </a:r>
                      <a:r>
                        <a:rPr lang="en-US" sz="15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đồng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5105400" y="4267200"/>
            <a:ext cx="1447800" cy="3810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7832" t="34865" r="27887" b="429"/>
          <a:stretch/>
        </p:blipFill>
        <p:spPr bwMode="auto">
          <a:xfrm>
            <a:off x="5014789" y="2180064"/>
            <a:ext cx="3818640" cy="3472903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1268632" y="1066800"/>
            <a:ext cx="7265768" cy="454107"/>
            <a:chOff x="995443" y="1498560"/>
            <a:chExt cx="7905580" cy="531053"/>
          </a:xfrm>
        </p:grpSpPr>
        <p:sp>
          <p:nvSpPr>
            <p:cNvPr id="11" name="TextBox 10"/>
            <p:cNvSpPr txBox="1"/>
            <p:nvPr/>
          </p:nvSpPr>
          <p:spPr>
            <a:xfrm>
              <a:off x="1467609" y="1498560"/>
              <a:ext cx="711474" cy="334804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VNM</a:t>
              </a:r>
              <a:endPara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24787" y="1498562"/>
              <a:ext cx="1077199" cy="278510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Thực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hiện</a:t>
              </a:r>
              <a:endPara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1902" y="1498561"/>
              <a:ext cx="889707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Đáo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hạn</a:t>
              </a:r>
              <a:endParaRPr lang="en-AU" sz="1500" dirty="0">
                <a:solidFill>
                  <a:schemeClr val="tx2">
                    <a:lumMod val="75000"/>
                    <a:alpha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24989" y="1498561"/>
              <a:ext cx="1351266" cy="334802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Độ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biến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động</a:t>
              </a:r>
              <a:endParaRPr lang="en-AU" sz="1500" dirty="0">
                <a:solidFill>
                  <a:schemeClr val="tx2">
                    <a:lumMod val="75000"/>
                    <a:alpha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78772" y="1498561"/>
              <a:ext cx="784873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Lãi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suất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2437233" y="1541113"/>
              <a:ext cx="342563" cy="401641"/>
            </a:xfrm>
            <a:custGeom>
              <a:avLst/>
              <a:gdLst>
                <a:gd name="T0" fmla="*/ 167 w 301"/>
                <a:gd name="T1" fmla="*/ 0 h 354"/>
                <a:gd name="T2" fmla="*/ 45 w 301"/>
                <a:gd name="T3" fmla="*/ 56 h 354"/>
                <a:gd name="T4" fmla="*/ 92 w 301"/>
                <a:gd name="T5" fmla="*/ 99 h 354"/>
                <a:gd name="T6" fmla="*/ 109 w 301"/>
                <a:gd name="T7" fmla="*/ 153 h 354"/>
                <a:gd name="T8" fmla="*/ 249 w 301"/>
                <a:gd name="T9" fmla="*/ 135 h 354"/>
                <a:gd name="T10" fmla="*/ 268 w 301"/>
                <a:gd name="T11" fmla="*/ 165 h 354"/>
                <a:gd name="T12" fmla="*/ 247 w 301"/>
                <a:gd name="T13" fmla="*/ 152 h 354"/>
                <a:gd name="T14" fmla="*/ 231 w 301"/>
                <a:gd name="T15" fmla="*/ 161 h 354"/>
                <a:gd name="T16" fmla="*/ 102 w 301"/>
                <a:gd name="T17" fmla="*/ 169 h 354"/>
                <a:gd name="T18" fmla="*/ 93 w 301"/>
                <a:gd name="T19" fmla="*/ 177 h 354"/>
                <a:gd name="T20" fmla="*/ 105 w 301"/>
                <a:gd name="T21" fmla="*/ 221 h 354"/>
                <a:gd name="T22" fmla="*/ 75 w 301"/>
                <a:gd name="T23" fmla="*/ 181 h 354"/>
                <a:gd name="T24" fmla="*/ 96 w 301"/>
                <a:gd name="T25" fmla="*/ 130 h 354"/>
                <a:gd name="T26" fmla="*/ 48 w 301"/>
                <a:gd name="T27" fmla="*/ 113 h 354"/>
                <a:gd name="T28" fmla="*/ 64 w 301"/>
                <a:gd name="T29" fmla="*/ 269 h 354"/>
                <a:gd name="T30" fmla="*/ 67 w 301"/>
                <a:gd name="T31" fmla="*/ 272 h 354"/>
                <a:gd name="T32" fmla="*/ 68 w 301"/>
                <a:gd name="T33" fmla="*/ 273 h 354"/>
                <a:gd name="T34" fmla="*/ 68 w 301"/>
                <a:gd name="T35" fmla="*/ 276 h 354"/>
                <a:gd name="T36" fmla="*/ 68 w 301"/>
                <a:gd name="T37" fmla="*/ 278 h 354"/>
                <a:gd name="T38" fmla="*/ 67 w 301"/>
                <a:gd name="T39" fmla="*/ 280 h 354"/>
                <a:gd name="T40" fmla="*/ 71 w 301"/>
                <a:gd name="T41" fmla="*/ 337 h 354"/>
                <a:gd name="T42" fmla="*/ 169 w 301"/>
                <a:gd name="T43" fmla="*/ 354 h 354"/>
                <a:gd name="T44" fmla="*/ 235 w 301"/>
                <a:gd name="T45" fmla="*/ 295 h 354"/>
                <a:gd name="T46" fmla="*/ 288 w 301"/>
                <a:gd name="T47" fmla="*/ 63 h 354"/>
                <a:gd name="T48" fmla="*/ 175 w 301"/>
                <a:gd name="T49" fmla="*/ 335 h 354"/>
                <a:gd name="T50" fmla="*/ 169 w 301"/>
                <a:gd name="T51" fmla="*/ 337 h 354"/>
                <a:gd name="T52" fmla="*/ 123 w 301"/>
                <a:gd name="T53" fmla="*/ 335 h 354"/>
                <a:gd name="T54" fmla="*/ 117 w 301"/>
                <a:gd name="T55" fmla="*/ 331 h 354"/>
                <a:gd name="T56" fmla="*/ 132 w 301"/>
                <a:gd name="T57" fmla="*/ 321 h 354"/>
                <a:gd name="T58" fmla="*/ 118 w 301"/>
                <a:gd name="T59" fmla="*/ 309 h 354"/>
                <a:gd name="T60" fmla="*/ 147 w 301"/>
                <a:gd name="T61" fmla="*/ 316 h 354"/>
                <a:gd name="T62" fmla="*/ 177 w 301"/>
                <a:gd name="T63" fmla="*/ 312 h 354"/>
                <a:gd name="T64" fmla="*/ 161 w 301"/>
                <a:gd name="T65" fmla="*/ 323 h 354"/>
                <a:gd name="T66" fmla="*/ 178 w 301"/>
                <a:gd name="T67" fmla="*/ 276 h 354"/>
                <a:gd name="T68" fmla="*/ 176 w 301"/>
                <a:gd name="T69" fmla="*/ 286 h 354"/>
                <a:gd name="T70" fmla="*/ 152 w 301"/>
                <a:gd name="T71" fmla="*/ 276 h 354"/>
                <a:gd name="T72" fmla="*/ 127 w 301"/>
                <a:gd name="T73" fmla="*/ 283 h 354"/>
                <a:gd name="T74" fmla="*/ 125 w 301"/>
                <a:gd name="T75" fmla="*/ 273 h 354"/>
                <a:gd name="T76" fmla="*/ 126 w 301"/>
                <a:gd name="T77" fmla="*/ 264 h 354"/>
                <a:gd name="T78" fmla="*/ 130 w 301"/>
                <a:gd name="T79" fmla="*/ 254 h 354"/>
                <a:gd name="T80" fmla="*/ 176 w 301"/>
                <a:gd name="T81" fmla="*/ 257 h 354"/>
                <a:gd name="T82" fmla="*/ 179 w 301"/>
                <a:gd name="T83" fmla="*/ 267 h 354"/>
                <a:gd name="T84" fmla="*/ 178 w 301"/>
                <a:gd name="T85" fmla="*/ 27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354">
                  <a:moveTo>
                    <a:pt x="288" y="63"/>
                  </a:moveTo>
                  <a:cubicBezTo>
                    <a:pt x="279" y="33"/>
                    <a:pt x="231" y="0"/>
                    <a:pt x="167" y="0"/>
                  </a:cubicBezTo>
                  <a:cubicBezTo>
                    <a:pt x="145" y="0"/>
                    <a:pt x="123" y="4"/>
                    <a:pt x="101" y="12"/>
                  </a:cubicBezTo>
                  <a:cubicBezTo>
                    <a:pt x="72" y="21"/>
                    <a:pt x="53" y="37"/>
                    <a:pt x="45" y="56"/>
                  </a:cubicBezTo>
                  <a:cubicBezTo>
                    <a:pt x="39" y="71"/>
                    <a:pt x="40" y="86"/>
                    <a:pt x="43" y="97"/>
                  </a:cubicBezTo>
                  <a:cubicBezTo>
                    <a:pt x="63" y="89"/>
                    <a:pt x="82" y="95"/>
                    <a:pt x="92" y="99"/>
                  </a:cubicBezTo>
                  <a:cubicBezTo>
                    <a:pt x="104" y="105"/>
                    <a:pt x="111" y="116"/>
                    <a:pt x="113" y="128"/>
                  </a:cubicBezTo>
                  <a:cubicBezTo>
                    <a:pt x="114" y="136"/>
                    <a:pt x="112" y="145"/>
                    <a:pt x="109" y="153"/>
                  </a:cubicBezTo>
                  <a:cubicBezTo>
                    <a:pt x="174" y="173"/>
                    <a:pt x="205" y="162"/>
                    <a:pt x="219" y="148"/>
                  </a:cubicBezTo>
                  <a:cubicBezTo>
                    <a:pt x="222" y="146"/>
                    <a:pt x="234" y="133"/>
                    <a:pt x="249" y="135"/>
                  </a:cubicBezTo>
                  <a:cubicBezTo>
                    <a:pt x="255" y="136"/>
                    <a:pt x="264" y="140"/>
                    <a:pt x="272" y="153"/>
                  </a:cubicBezTo>
                  <a:cubicBezTo>
                    <a:pt x="274" y="157"/>
                    <a:pt x="272" y="162"/>
                    <a:pt x="268" y="165"/>
                  </a:cubicBezTo>
                  <a:cubicBezTo>
                    <a:pt x="264" y="167"/>
                    <a:pt x="259" y="165"/>
                    <a:pt x="257" y="161"/>
                  </a:cubicBezTo>
                  <a:cubicBezTo>
                    <a:pt x="254" y="156"/>
                    <a:pt x="250" y="153"/>
                    <a:pt x="247" y="152"/>
                  </a:cubicBezTo>
                  <a:cubicBezTo>
                    <a:pt x="241" y="151"/>
                    <a:pt x="234" y="158"/>
                    <a:pt x="232" y="160"/>
                  </a:cubicBezTo>
                  <a:cubicBezTo>
                    <a:pt x="232" y="160"/>
                    <a:pt x="231" y="161"/>
                    <a:pt x="231" y="161"/>
                  </a:cubicBezTo>
                  <a:cubicBezTo>
                    <a:pt x="220" y="171"/>
                    <a:pt x="201" y="181"/>
                    <a:pt x="170" y="181"/>
                  </a:cubicBezTo>
                  <a:cubicBezTo>
                    <a:pt x="152" y="181"/>
                    <a:pt x="130" y="178"/>
                    <a:pt x="102" y="169"/>
                  </a:cubicBezTo>
                  <a:cubicBezTo>
                    <a:pt x="102" y="169"/>
                    <a:pt x="101" y="169"/>
                    <a:pt x="100" y="169"/>
                  </a:cubicBezTo>
                  <a:cubicBezTo>
                    <a:pt x="98" y="172"/>
                    <a:pt x="96" y="175"/>
                    <a:pt x="93" y="177"/>
                  </a:cubicBezTo>
                  <a:cubicBezTo>
                    <a:pt x="97" y="184"/>
                    <a:pt x="104" y="195"/>
                    <a:pt x="110" y="209"/>
                  </a:cubicBezTo>
                  <a:cubicBezTo>
                    <a:pt x="112" y="214"/>
                    <a:pt x="110" y="219"/>
                    <a:pt x="105" y="221"/>
                  </a:cubicBezTo>
                  <a:cubicBezTo>
                    <a:pt x="101" y="222"/>
                    <a:pt x="96" y="220"/>
                    <a:pt x="94" y="216"/>
                  </a:cubicBezTo>
                  <a:cubicBezTo>
                    <a:pt x="85" y="194"/>
                    <a:pt x="75" y="181"/>
                    <a:pt x="75" y="181"/>
                  </a:cubicBezTo>
                  <a:cubicBezTo>
                    <a:pt x="72" y="177"/>
                    <a:pt x="73" y="172"/>
                    <a:pt x="76" y="169"/>
                  </a:cubicBezTo>
                  <a:cubicBezTo>
                    <a:pt x="89" y="159"/>
                    <a:pt x="97" y="143"/>
                    <a:pt x="96" y="130"/>
                  </a:cubicBezTo>
                  <a:cubicBezTo>
                    <a:pt x="95" y="123"/>
                    <a:pt x="91" y="118"/>
                    <a:pt x="84" y="115"/>
                  </a:cubicBezTo>
                  <a:cubicBezTo>
                    <a:pt x="77" y="112"/>
                    <a:pt x="63" y="107"/>
                    <a:pt x="48" y="113"/>
                  </a:cubicBezTo>
                  <a:cubicBezTo>
                    <a:pt x="34" y="120"/>
                    <a:pt x="23" y="135"/>
                    <a:pt x="15" y="159"/>
                  </a:cubicBezTo>
                  <a:cubicBezTo>
                    <a:pt x="0" y="207"/>
                    <a:pt x="55" y="260"/>
                    <a:pt x="64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66" y="270"/>
                    <a:pt x="67" y="272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7" y="272"/>
                    <a:pt x="67" y="273"/>
                    <a:pt x="68" y="273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8" y="275"/>
                    <a:pt x="68" y="275"/>
                    <a:pt x="68" y="276"/>
                  </a:cubicBezTo>
                  <a:cubicBezTo>
                    <a:pt x="68" y="276"/>
                    <a:pt x="68" y="276"/>
                    <a:pt x="68" y="276"/>
                  </a:cubicBezTo>
                  <a:cubicBezTo>
                    <a:pt x="68" y="277"/>
                    <a:pt x="68" y="277"/>
                    <a:pt x="68" y="278"/>
                  </a:cubicBezTo>
                  <a:cubicBezTo>
                    <a:pt x="68" y="278"/>
                    <a:pt x="68" y="278"/>
                    <a:pt x="68" y="279"/>
                  </a:cubicBezTo>
                  <a:cubicBezTo>
                    <a:pt x="68" y="279"/>
                    <a:pt x="68" y="280"/>
                    <a:pt x="67" y="280"/>
                  </a:cubicBezTo>
                  <a:cubicBezTo>
                    <a:pt x="67" y="280"/>
                    <a:pt x="67" y="280"/>
                    <a:pt x="67" y="281"/>
                  </a:cubicBezTo>
                  <a:cubicBezTo>
                    <a:pt x="67" y="281"/>
                    <a:pt x="47" y="322"/>
                    <a:pt x="71" y="337"/>
                  </a:cubicBezTo>
                  <a:cubicBezTo>
                    <a:pt x="86" y="347"/>
                    <a:pt x="128" y="354"/>
                    <a:pt x="169" y="354"/>
                  </a:cubicBezTo>
                  <a:cubicBezTo>
                    <a:pt x="169" y="354"/>
                    <a:pt x="169" y="354"/>
                    <a:pt x="169" y="354"/>
                  </a:cubicBezTo>
                  <a:cubicBezTo>
                    <a:pt x="203" y="354"/>
                    <a:pt x="223" y="349"/>
                    <a:pt x="228" y="344"/>
                  </a:cubicBezTo>
                  <a:cubicBezTo>
                    <a:pt x="244" y="329"/>
                    <a:pt x="235" y="296"/>
                    <a:pt x="235" y="295"/>
                  </a:cubicBezTo>
                  <a:cubicBezTo>
                    <a:pt x="234" y="292"/>
                    <a:pt x="236" y="288"/>
                    <a:pt x="238" y="286"/>
                  </a:cubicBezTo>
                  <a:cubicBezTo>
                    <a:pt x="266" y="265"/>
                    <a:pt x="301" y="109"/>
                    <a:pt x="288" y="63"/>
                  </a:cubicBezTo>
                  <a:close/>
                  <a:moveTo>
                    <a:pt x="173" y="328"/>
                  </a:moveTo>
                  <a:cubicBezTo>
                    <a:pt x="176" y="329"/>
                    <a:pt x="177" y="332"/>
                    <a:pt x="175" y="335"/>
                  </a:cubicBezTo>
                  <a:cubicBezTo>
                    <a:pt x="175" y="337"/>
                    <a:pt x="173" y="338"/>
                    <a:pt x="171" y="338"/>
                  </a:cubicBezTo>
                  <a:cubicBezTo>
                    <a:pt x="170" y="338"/>
                    <a:pt x="169" y="338"/>
                    <a:pt x="169" y="337"/>
                  </a:cubicBezTo>
                  <a:cubicBezTo>
                    <a:pt x="146" y="327"/>
                    <a:pt x="146" y="327"/>
                    <a:pt x="146" y="327"/>
                  </a:cubicBezTo>
                  <a:cubicBezTo>
                    <a:pt x="123" y="335"/>
                    <a:pt x="123" y="335"/>
                    <a:pt x="123" y="335"/>
                  </a:cubicBezTo>
                  <a:cubicBezTo>
                    <a:pt x="123" y="335"/>
                    <a:pt x="122" y="335"/>
                    <a:pt x="122" y="335"/>
                  </a:cubicBezTo>
                  <a:cubicBezTo>
                    <a:pt x="119" y="335"/>
                    <a:pt x="117" y="333"/>
                    <a:pt x="117" y="331"/>
                  </a:cubicBezTo>
                  <a:cubicBezTo>
                    <a:pt x="116" y="328"/>
                    <a:pt x="117" y="326"/>
                    <a:pt x="120" y="325"/>
                  </a:cubicBezTo>
                  <a:cubicBezTo>
                    <a:pt x="132" y="321"/>
                    <a:pt x="132" y="321"/>
                    <a:pt x="132" y="321"/>
                  </a:cubicBezTo>
                  <a:cubicBezTo>
                    <a:pt x="121" y="316"/>
                    <a:pt x="121" y="316"/>
                    <a:pt x="121" y="316"/>
                  </a:cubicBezTo>
                  <a:cubicBezTo>
                    <a:pt x="118" y="314"/>
                    <a:pt x="117" y="311"/>
                    <a:pt x="118" y="309"/>
                  </a:cubicBezTo>
                  <a:cubicBezTo>
                    <a:pt x="119" y="306"/>
                    <a:pt x="122" y="305"/>
                    <a:pt x="125" y="306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70" y="309"/>
                    <a:pt x="170" y="309"/>
                    <a:pt x="170" y="309"/>
                  </a:cubicBezTo>
                  <a:cubicBezTo>
                    <a:pt x="173" y="308"/>
                    <a:pt x="176" y="310"/>
                    <a:pt x="177" y="312"/>
                  </a:cubicBezTo>
                  <a:cubicBezTo>
                    <a:pt x="178" y="315"/>
                    <a:pt x="176" y="318"/>
                    <a:pt x="173" y="319"/>
                  </a:cubicBezTo>
                  <a:cubicBezTo>
                    <a:pt x="161" y="323"/>
                    <a:pt x="161" y="323"/>
                    <a:pt x="161" y="323"/>
                  </a:cubicBezTo>
                  <a:lnTo>
                    <a:pt x="173" y="328"/>
                  </a:lnTo>
                  <a:close/>
                  <a:moveTo>
                    <a:pt x="178" y="276"/>
                  </a:moveTo>
                  <a:cubicBezTo>
                    <a:pt x="181" y="277"/>
                    <a:pt x="182" y="281"/>
                    <a:pt x="181" y="283"/>
                  </a:cubicBezTo>
                  <a:cubicBezTo>
                    <a:pt x="180" y="285"/>
                    <a:pt x="178" y="286"/>
                    <a:pt x="176" y="286"/>
                  </a:cubicBezTo>
                  <a:cubicBezTo>
                    <a:pt x="176" y="286"/>
                    <a:pt x="175" y="286"/>
                    <a:pt x="174" y="286"/>
                  </a:cubicBezTo>
                  <a:cubicBezTo>
                    <a:pt x="152" y="276"/>
                    <a:pt x="152" y="276"/>
                    <a:pt x="152" y="276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8" y="283"/>
                    <a:pt x="128" y="283"/>
                    <a:pt x="127" y="283"/>
                  </a:cubicBezTo>
                  <a:cubicBezTo>
                    <a:pt x="125" y="283"/>
                    <a:pt x="123" y="282"/>
                    <a:pt x="122" y="279"/>
                  </a:cubicBezTo>
                  <a:cubicBezTo>
                    <a:pt x="121" y="277"/>
                    <a:pt x="123" y="274"/>
                    <a:pt x="125" y="273"/>
                  </a:cubicBezTo>
                  <a:cubicBezTo>
                    <a:pt x="138" y="269"/>
                    <a:pt x="138" y="269"/>
                    <a:pt x="138" y="269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3" y="263"/>
                    <a:pt x="122" y="260"/>
                    <a:pt x="123" y="257"/>
                  </a:cubicBezTo>
                  <a:cubicBezTo>
                    <a:pt x="125" y="254"/>
                    <a:pt x="128" y="253"/>
                    <a:pt x="130" y="254"/>
                  </a:cubicBezTo>
                  <a:cubicBezTo>
                    <a:pt x="153" y="265"/>
                    <a:pt x="153" y="265"/>
                    <a:pt x="153" y="265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9" y="256"/>
                    <a:pt x="182" y="258"/>
                    <a:pt x="182" y="261"/>
                  </a:cubicBezTo>
                  <a:cubicBezTo>
                    <a:pt x="183" y="263"/>
                    <a:pt x="182" y="266"/>
                    <a:pt x="179" y="267"/>
                  </a:cubicBezTo>
                  <a:cubicBezTo>
                    <a:pt x="167" y="271"/>
                    <a:pt x="167" y="271"/>
                    <a:pt x="167" y="271"/>
                  </a:cubicBezTo>
                  <a:lnTo>
                    <a:pt x="178" y="2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88" name="Group 8"/>
            <p:cNvGrpSpPr>
              <a:grpSpLocks noChangeAspect="1"/>
            </p:cNvGrpSpPr>
            <p:nvPr/>
          </p:nvGrpSpPr>
          <p:grpSpPr bwMode="auto">
            <a:xfrm>
              <a:off x="3993959" y="1498561"/>
              <a:ext cx="486232" cy="486744"/>
              <a:chOff x="1041" y="2482"/>
              <a:chExt cx="951" cy="952"/>
            </a:xfrm>
            <a:solidFill>
              <a:schemeClr val="tx2"/>
            </a:solidFill>
          </p:grpSpPr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41" y="2482"/>
                <a:ext cx="951" cy="952"/>
              </a:xfrm>
              <a:custGeom>
                <a:avLst/>
                <a:gdLst>
                  <a:gd name="T0" fmla="*/ 200 w 400"/>
                  <a:gd name="T1" fmla="*/ 400 h 400"/>
                  <a:gd name="T2" fmla="*/ 0 w 400"/>
                  <a:gd name="T3" fmla="*/ 200 h 400"/>
                  <a:gd name="T4" fmla="*/ 200 w 400"/>
                  <a:gd name="T5" fmla="*/ 0 h 400"/>
                  <a:gd name="T6" fmla="*/ 400 w 400"/>
                  <a:gd name="T7" fmla="*/ 200 h 400"/>
                  <a:gd name="T8" fmla="*/ 200 w 400"/>
                  <a:gd name="T9" fmla="*/ 400 h 400"/>
                  <a:gd name="T10" fmla="*/ 200 w 400"/>
                  <a:gd name="T11" fmla="*/ 48 h 400"/>
                  <a:gd name="T12" fmla="*/ 48 w 400"/>
                  <a:gd name="T13" fmla="*/ 200 h 400"/>
                  <a:gd name="T14" fmla="*/ 200 w 400"/>
                  <a:gd name="T15" fmla="*/ 352 h 400"/>
                  <a:gd name="T16" fmla="*/ 352 w 400"/>
                  <a:gd name="T17" fmla="*/ 200 h 400"/>
                  <a:gd name="T18" fmla="*/ 200 w 400"/>
                  <a:gd name="T19" fmla="*/ 4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400">
                    <a:moveTo>
                      <a:pt x="200" y="400"/>
                    </a:moveTo>
                    <a:cubicBezTo>
                      <a:pt x="89" y="400"/>
                      <a:pt x="0" y="310"/>
                      <a:pt x="0" y="200"/>
                    </a:cubicBezTo>
                    <a:cubicBezTo>
                      <a:pt x="0" y="89"/>
                      <a:pt x="89" y="0"/>
                      <a:pt x="200" y="0"/>
                    </a:cubicBezTo>
                    <a:cubicBezTo>
                      <a:pt x="310" y="0"/>
                      <a:pt x="400" y="89"/>
                      <a:pt x="400" y="200"/>
                    </a:cubicBezTo>
                    <a:cubicBezTo>
                      <a:pt x="400" y="310"/>
                      <a:pt x="310" y="400"/>
                      <a:pt x="200" y="400"/>
                    </a:cubicBezTo>
                    <a:close/>
                    <a:moveTo>
                      <a:pt x="200" y="48"/>
                    </a:moveTo>
                    <a:cubicBezTo>
                      <a:pt x="116" y="48"/>
                      <a:pt x="48" y="116"/>
                      <a:pt x="48" y="200"/>
                    </a:cubicBezTo>
                    <a:cubicBezTo>
                      <a:pt x="48" y="284"/>
                      <a:pt x="116" y="352"/>
                      <a:pt x="200" y="352"/>
                    </a:cubicBezTo>
                    <a:cubicBezTo>
                      <a:pt x="283" y="352"/>
                      <a:pt x="352" y="284"/>
                      <a:pt x="352" y="200"/>
                    </a:cubicBezTo>
                    <a:cubicBezTo>
                      <a:pt x="352" y="116"/>
                      <a:pt x="283" y="48"/>
                      <a:pt x="200" y="48"/>
                    </a:cubicBezTo>
                    <a:close/>
                  </a:path>
                </a:pathLst>
              </a:custGeom>
              <a:solidFill>
                <a:schemeClr val="tx2">
                  <a:alpha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1436" y="2751"/>
                <a:ext cx="281" cy="316"/>
              </a:xfrm>
              <a:custGeom>
                <a:avLst/>
                <a:gdLst>
                  <a:gd name="T0" fmla="*/ 100 w 118"/>
                  <a:gd name="T1" fmla="*/ 98 h 133"/>
                  <a:gd name="T2" fmla="*/ 35 w 118"/>
                  <a:gd name="T3" fmla="*/ 98 h 133"/>
                  <a:gd name="T4" fmla="*/ 35 w 118"/>
                  <a:gd name="T5" fmla="*/ 18 h 133"/>
                  <a:gd name="T6" fmla="*/ 17 w 118"/>
                  <a:gd name="T7" fmla="*/ 0 h 133"/>
                  <a:gd name="T8" fmla="*/ 0 w 118"/>
                  <a:gd name="T9" fmla="*/ 18 h 133"/>
                  <a:gd name="T10" fmla="*/ 0 w 118"/>
                  <a:gd name="T11" fmla="*/ 116 h 133"/>
                  <a:gd name="T12" fmla="*/ 17 w 118"/>
                  <a:gd name="T13" fmla="*/ 133 h 133"/>
                  <a:gd name="T14" fmla="*/ 100 w 118"/>
                  <a:gd name="T15" fmla="*/ 133 h 133"/>
                  <a:gd name="T16" fmla="*/ 118 w 118"/>
                  <a:gd name="T17" fmla="*/ 116 h 133"/>
                  <a:gd name="T18" fmla="*/ 100 w 118"/>
                  <a:gd name="T19" fmla="*/ 9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33">
                    <a:moveTo>
                      <a:pt x="100" y="98"/>
                    </a:move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8"/>
                      <a:pt x="2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5"/>
                      <a:pt x="7" y="133"/>
                      <a:pt x="17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10" y="133"/>
                      <a:pt x="118" y="125"/>
                      <a:pt x="118" y="116"/>
                    </a:cubicBezTo>
                    <a:cubicBezTo>
                      <a:pt x="118" y="106"/>
                      <a:pt x="110" y="98"/>
                      <a:pt x="100" y="98"/>
                    </a:cubicBezTo>
                    <a:close/>
                  </a:path>
                </a:pathLst>
              </a:custGeom>
              <a:solidFill>
                <a:schemeClr val="tx2">
                  <a:alpha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16" name="Freeform 13"/>
            <p:cNvSpPr>
              <a:spLocks/>
            </p:cNvSpPr>
            <p:nvPr/>
          </p:nvSpPr>
          <p:spPr bwMode="auto">
            <a:xfrm>
              <a:off x="8805867" y="1697590"/>
              <a:ext cx="95156" cy="174688"/>
            </a:xfrm>
            <a:custGeom>
              <a:avLst/>
              <a:gdLst>
                <a:gd name="T0" fmla="*/ 116 w 194"/>
                <a:gd name="T1" fmla="*/ 358 h 358"/>
                <a:gd name="T2" fmla="*/ 116 w 194"/>
                <a:gd name="T3" fmla="*/ 313 h 358"/>
                <a:gd name="T4" fmla="*/ 175 w 194"/>
                <a:gd name="T5" fmla="*/ 285 h 358"/>
                <a:gd name="T6" fmla="*/ 194 w 194"/>
                <a:gd name="T7" fmla="*/ 233 h 358"/>
                <a:gd name="T8" fmla="*/ 178 w 194"/>
                <a:gd name="T9" fmla="*/ 183 h 358"/>
                <a:gd name="T10" fmla="*/ 122 w 194"/>
                <a:gd name="T11" fmla="*/ 150 h 358"/>
                <a:gd name="T12" fmla="*/ 80 w 194"/>
                <a:gd name="T13" fmla="*/ 131 h 358"/>
                <a:gd name="T14" fmla="*/ 67 w 194"/>
                <a:gd name="T15" fmla="*/ 112 h 358"/>
                <a:gd name="T16" fmla="*/ 76 w 194"/>
                <a:gd name="T17" fmla="*/ 95 h 358"/>
                <a:gd name="T18" fmla="*/ 105 w 194"/>
                <a:gd name="T19" fmla="*/ 87 h 358"/>
                <a:gd name="T20" fmla="*/ 146 w 194"/>
                <a:gd name="T21" fmla="*/ 93 h 358"/>
                <a:gd name="T22" fmla="*/ 170 w 194"/>
                <a:gd name="T23" fmla="*/ 102 h 358"/>
                <a:gd name="T24" fmla="*/ 183 w 194"/>
                <a:gd name="T25" fmla="*/ 53 h 358"/>
                <a:gd name="T26" fmla="*/ 157 w 194"/>
                <a:gd name="T27" fmla="*/ 43 h 358"/>
                <a:gd name="T28" fmla="*/ 120 w 194"/>
                <a:gd name="T29" fmla="*/ 38 h 358"/>
                <a:gd name="T30" fmla="*/ 120 w 194"/>
                <a:gd name="T31" fmla="*/ 0 h 358"/>
                <a:gd name="T32" fmla="*/ 77 w 194"/>
                <a:gd name="T33" fmla="*/ 0 h 358"/>
                <a:gd name="T34" fmla="*/ 77 w 194"/>
                <a:gd name="T35" fmla="*/ 42 h 358"/>
                <a:gd name="T36" fmla="*/ 22 w 194"/>
                <a:gd name="T37" fmla="*/ 69 h 358"/>
                <a:gd name="T38" fmla="*/ 2 w 194"/>
                <a:gd name="T39" fmla="*/ 120 h 358"/>
                <a:gd name="T40" fmla="*/ 24 w 194"/>
                <a:gd name="T41" fmla="*/ 170 h 358"/>
                <a:gd name="T42" fmla="*/ 79 w 194"/>
                <a:gd name="T43" fmla="*/ 201 h 358"/>
                <a:gd name="T44" fmla="*/ 117 w 194"/>
                <a:gd name="T45" fmla="*/ 218 h 358"/>
                <a:gd name="T46" fmla="*/ 129 w 194"/>
                <a:gd name="T47" fmla="*/ 239 h 358"/>
                <a:gd name="T48" fmla="*/ 116 w 194"/>
                <a:gd name="T49" fmla="*/ 259 h 358"/>
                <a:gd name="T50" fmla="*/ 84 w 194"/>
                <a:gd name="T51" fmla="*/ 267 h 358"/>
                <a:gd name="T52" fmla="*/ 44 w 194"/>
                <a:gd name="T53" fmla="*/ 261 h 358"/>
                <a:gd name="T54" fmla="*/ 13 w 194"/>
                <a:gd name="T55" fmla="*/ 247 h 358"/>
                <a:gd name="T56" fmla="*/ 0 w 194"/>
                <a:gd name="T57" fmla="*/ 298 h 358"/>
                <a:gd name="T58" fmla="*/ 31 w 194"/>
                <a:gd name="T59" fmla="*/ 310 h 358"/>
                <a:gd name="T60" fmla="*/ 72 w 194"/>
                <a:gd name="T61" fmla="*/ 317 h 358"/>
                <a:gd name="T62" fmla="*/ 72 w 194"/>
                <a:gd name="T63" fmla="*/ 358 h 358"/>
                <a:gd name="T64" fmla="*/ 116 w 194"/>
                <a:gd name="T6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358">
                  <a:moveTo>
                    <a:pt x="116" y="358"/>
                  </a:moveTo>
                  <a:cubicBezTo>
                    <a:pt x="116" y="313"/>
                    <a:pt x="116" y="313"/>
                    <a:pt x="116" y="313"/>
                  </a:cubicBezTo>
                  <a:cubicBezTo>
                    <a:pt x="142" y="309"/>
                    <a:pt x="161" y="299"/>
                    <a:pt x="175" y="285"/>
                  </a:cubicBezTo>
                  <a:cubicBezTo>
                    <a:pt x="188" y="270"/>
                    <a:pt x="194" y="253"/>
                    <a:pt x="194" y="233"/>
                  </a:cubicBezTo>
                  <a:cubicBezTo>
                    <a:pt x="194" y="213"/>
                    <a:pt x="189" y="197"/>
                    <a:pt x="178" y="183"/>
                  </a:cubicBezTo>
                  <a:cubicBezTo>
                    <a:pt x="166" y="170"/>
                    <a:pt x="148" y="159"/>
                    <a:pt x="122" y="150"/>
                  </a:cubicBezTo>
                  <a:cubicBezTo>
                    <a:pt x="102" y="143"/>
                    <a:pt x="89" y="137"/>
                    <a:pt x="80" y="131"/>
                  </a:cubicBezTo>
                  <a:cubicBezTo>
                    <a:pt x="71" y="125"/>
                    <a:pt x="67" y="119"/>
                    <a:pt x="67" y="112"/>
                  </a:cubicBezTo>
                  <a:cubicBezTo>
                    <a:pt x="67" y="106"/>
                    <a:pt x="70" y="100"/>
                    <a:pt x="76" y="95"/>
                  </a:cubicBezTo>
                  <a:cubicBezTo>
                    <a:pt x="81" y="90"/>
                    <a:pt x="91" y="87"/>
                    <a:pt x="105" y="87"/>
                  </a:cubicBezTo>
                  <a:cubicBezTo>
                    <a:pt x="122" y="87"/>
                    <a:pt x="136" y="89"/>
                    <a:pt x="146" y="93"/>
                  </a:cubicBezTo>
                  <a:cubicBezTo>
                    <a:pt x="157" y="96"/>
                    <a:pt x="165" y="99"/>
                    <a:pt x="170" y="102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76" y="49"/>
                    <a:pt x="167" y="46"/>
                    <a:pt x="157" y="43"/>
                  </a:cubicBezTo>
                  <a:cubicBezTo>
                    <a:pt x="146" y="41"/>
                    <a:pt x="134" y="39"/>
                    <a:pt x="120" y="3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53" y="46"/>
                    <a:pt x="34" y="55"/>
                    <a:pt x="22" y="69"/>
                  </a:cubicBezTo>
                  <a:cubicBezTo>
                    <a:pt x="9" y="83"/>
                    <a:pt x="3" y="100"/>
                    <a:pt x="2" y="120"/>
                  </a:cubicBezTo>
                  <a:cubicBezTo>
                    <a:pt x="3" y="141"/>
                    <a:pt x="10" y="158"/>
                    <a:pt x="24" y="170"/>
                  </a:cubicBezTo>
                  <a:cubicBezTo>
                    <a:pt x="37" y="183"/>
                    <a:pt x="56" y="193"/>
                    <a:pt x="79" y="201"/>
                  </a:cubicBezTo>
                  <a:cubicBezTo>
                    <a:pt x="96" y="206"/>
                    <a:pt x="108" y="212"/>
                    <a:pt x="117" y="218"/>
                  </a:cubicBezTo>
                  <a:cubicBezTo>
                    <a:pt x="125" y="224"/>
                    <a:pt x="129" y="231"/>
                    <a:pt x="129" y="239"/>
                  </a:cubicBezTo>
                  <a:cubicBezTo>
                    <a:pt x="129" y="248"/>
                    <a:pt x="124" y="255"/>
                    <a:pt x="116" y="259"/>
                  </a:cubicBezTo>
                  <a:cubicBezTo>
                    <a:pt x="107" y="264"/>
                    <a:pt x="97" y="267"/>
                    <a:pt x="84" y="267"/>
                  </a:cubicBezTo>
                  <a:cubicBezTo>
                    <a:pt x="70" y="267"/>
                    <a:pt x="56" y="265"/>
                    <a:pt x="44" y="261"/>
                  </a:cubicBezTo>
                  <a:cubicBezTo>
                    <a:pt x="32" y="257"/>
                    <a:pt x="22" y="252"/>
                    <a:pt x="13" y="24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7" y="303"/>
                    <a:pt x="18" y="307"/>
                    <a:pt x="31" y="310"/>
                  </a:cubicBezTo>
                  <a:cubicBezTo>
                    <a:pt x="44" y="314"/>
                    <a:pt x="57" y="316"/>
                    <a:pt x="72" y="317"/>
                  </a:cubicBezTo>
                  <a:cubicBezTo>
                    <a:pt x="72" y="358"/>
                    <a:pt x="72" y="358"/>
                    <a:pt x="72" y="358"/>
                  </a:cubicBezTo>
                  <a:cubicBezTo>
                    <a:pt x="116" y="358"/>
                    <a:pt x="116" y="358"/>
                    <a:pt x="116" y="3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257120" y="1513786"/>
              <a:ext cx="353474" cy="456294"/>
              <a:chOff x="-1596397" y="3766785"/>
              <a:chExt cx="779274" cy="1005950"/>
            </a:xfrm>
          </p:grpSpPr>
          <p:sp>
            <p:nvSpPr>
              <p:cNvPr id="119" name="Up Arrow 118"/>
              <p:cNvSpPr/>
              <p:nvPr/>
            </p:nvSpPr>
            <p:spPr>
              <a:xfrm>
                <a:off x="-1596397" y="3766785"/>
                <a:ext cx="779274" cy="1005950"/>
              </a:xfrm>
              <a:prstGeom prst="upArrow">
                <a:avLst>
                  <a:gd name="adj1" fmla="val 57186"/>
                  <a:gd name="adj2" fmla="val 96784"/>
                </a:avLst>
              </a:prstGeom>
              <a:solidFill>
                <a:schemeClr val="tx2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18" name="Freeform 13"/>
              <p:cNvSpPr>
                <a:spLocks/>
              </p:cNvSpPr>
              <p:nvPr/>
            </p:nvSpPr>
            <p:spPr bwMode="auto">
              <a:xfrm>
                <a:off x="-1333750" y="4119144"/>
                <a:ext cx="253980" cy="466258"/>
              </a:xfrm>
              <a:custGeom>
                <a:avLst/>
                <a:gdLst>
                  <a:gd name="T0" fmla="*/ 116 w 194"/>
                  <a:gd name="T1" fmla="*/ 358 h 358"/>
                  <a:gd name="T2" fmla="*/ 116 w 194"/>
                  <a:gd name="T3" fmla="*/ 313 h 358"/>
                  <a:gd name="T4" fmla="*/ 175 w 194"/>
                  <a:gd name="T5" fmla="*/ 285 h 358"/>
                  <a:gd name="T6" fmla="*/ 194 w 194"/>
                  <a:gd name="T7" fmla="*/ 233 h 358"/>
                  <a:gd name="T8" fmla="*/ 178 w 194"/>
                  <a:gd name="T9" fmla="*/ 183 h 358"/>
                  <a:gd name="T10" fmla="*/ 122 w 194"/>
                  <a:gd name="T11" fmla="*/ 150 h 358"/>
                  <a:gd name="T12" fmla="*/ 80 w 194"/>
                  <a:gd name="T13" fmla="*/ 131 h 358"/>
                  <a:gd name="T14" fmla="*/ 67 w 194"/>
                  <a:gd name="T15" fmla="*/ 112 h 358"/>
                  <a:gd name="T16" fmla="*/ 76 w 194"/>
                  <a:gd name="T17" fmla="*/ 95 h 358"/>
                  <a:gd name="T18" fmla="*/ 105 w 194"/>
                  <a:gd name="T19" fmla="*/ 87 h 358"/>
                  <a:gd name="T20" fmla="*/ 146 w 194"/>
                  <a:gd name="T21" fmla="*/ 93 h 358"/>
                  <a:gd name="T22" fmla="*/ 170 w 194"/>
                  <a:gd name="T23" fmla="*/ 102 h 358"/>
                  <a:gd name="T24" fmla="*/ 183 w 194"/>
                  <a:gd name="T25" fmla="*/ 53 h 358"/>
                  <a:gd name="T26" fmla="*/ 157 w 194"/>
                  <a:gd name="T27" fmla="*/ 43 h 358"/>
                  <a:gd name="T28" fmla="*/ 120 w 194"/>
                  <a:gd name="T29" fmla="*/ 38 h 358"/>
                  <a:gd name="T30" fmla="*/ 120 w 194"/>
                  <a:gd name="T31" fmla="*/ 0 h 358"/>
                  <a:gd name="T32" fmla="*/ 77 w 194"/>
                  <a:gd name="T33" fmla="*/ 0 h 358"/>
                  <a:gd name="T34" fmla="*/ 77 w 194"/>
                  <a:gd name="T35" fmla="*/ 42 h 358"/>
                  <a:gd name="T36" fmla="*/ 22 w 194"/>
                  <a:gd name="T37" fmla="*/ 69 h 358"/>
                  <a:gd name="T38" fmla="*/ 2 w 194"/>
                  <a:gd name="T39" fmla="*/ 120 h 358"/>
                  <a:gd name="T40" fmla="*/ 24 w 194"/>
                  <a:gd name="T41" fmla="*/ 170 h 358"/>
                  <a:gd name="T42" fmla="*/ 79 w 194"/>
                  <a:gd name="T43" fmla="*/ 201 h 358"/>
                  <a:gd name="T44" fmla="*/ 117 w 194"/>
                  <a:gd name="T45" fmla="*/ 218 h 358"/>
                  <a:gd name="T46" fmla="*/ 129 w 194"/>
                  <a:gd name="T47" fmla="*/ 239 h 358"/>
                  <a:gd name="T48" fmla="*/ 116 w 194"/>
                  <a:gd name="T49" fmla="*/ 259 h 358"/>
                  <a:gd name="T50" fmla="*/ 84 w 194"/>
                  <a:gd name="T51" fmla="*/ 267 h 358"/>
                  <a:gd name="T52" fmla="*/ 44 w 194"/>
                  <a:gd name="T53" fmla="*/ 261 h 358"/>
                  <a:gd name="T54" fmla="*/ 13 w 194"/>
                  <a:gd name="T55" fmla="*/ 247 h 358"/>
                  <a:gd name="T56" fmla="*/ 0 w 194"/>
                  <a:gd name="T57" fmla="*/ 298 h 358"/>
                  <a:gd name="T58" fmla="*/ 31 w 194"/>
                  <a:gd name="T59" fmla="*/ 310 h 358"/>
                  <a:gd name="T60" fmla="*/ 72 w 194"/>
                  <a:gd name="T61" fmla="*/ 317 h 358"/>
                  <a:gd name="T62" fmla="*/ 72 w 194"/>
                  <a:gd name="T63" fmla="*/ 358 h 358"/>
                  <a:gd name="T64" fmla="*/ 116 w 194"/>
                  <a:gd name="T65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4" h="358">
                    <a:moveTo>
                      <a:pt x="116" y="358"/>
                    </a:moveTo>
                    <a:cubicBezTo>
                      <a:pt x="116" y="313"/>
                      <a:pt x="116" y="313"/>
                      <a:pt x="116" y="313"/>
                    </a:cubicBezTo>
                    <a:cubicBezTo>
                      <a:pt x="142" y="309"/>
                      <a:pt x="161" y="299"/>
                      <a:pt x="175" y="285"/>
                    </a:cubicBezTo>
                    <a:cubicBezTo>
                      <a:pt x="188" y="270"/>
                      <a:pt x="194" y="253"/>
                      <a:pt x="194" y="233"/>
                    </a:cubicBezTo>
                    <a:cubicBezTo>
                      <a:pt x="194" y="213"/>
                      <a:pt x="189" y="197"/>
                      <a:pt x="178" y="183"/>
                    </a:cubicBezTo>
                    <a:cubicBezTo>
                      <a:pt x="166" y="170"/>
                      <a:pt x="148" y="159"/>
                      <a:pt x="122" y="150"/>
                    </a:cubicBezTo>
                    <a:cubicBezTo>
                      <a:pt x="102" y="143"/>
                      <a:pt x="89" y="137"/>
                      <a:pt x="80" y="131"/>
                    </a:cubicBezTo>
                    <a:cubicBezTo>
                      <a:pt x="71" y="125"/>
                      <a:pt x="67" y="119"/>
                      <a:pt x="67" y="112"/>
                    </a:cubicBezTo>
                    <a:cubicBezTo>
                      <a:pt x="67" y="106"/>
                      <a:pt x="70" y="100"/>
                      <a:pt x="76" y="95"/>
                    </a:cubicBezTo>
                    <a:cubicBezTo>
                      <a:pt x="81" y="90"/>
                      <a:pt x="91" y="87"/>
                      <a:pt x="105" y="87"/>
                    </a:cubicBezTo>
                    <a:cubicBezTo>
                      <a:pt x="122" y="87"/>
                      <a:pt x="136" y="89"/>
                      <a:pt x="146" y="93"/>
                    </a:cubicBezTo>
                    <a:cubicBezTo>
                      <a:pt x="157" y="96"/>
                      <a:pt x="165" y="99"/>
                      <a:pt x="170" y="102"/>
                    </a:cubicBezTo>
                    <a:cubicBezTo>
                      <a:pt x="183" y="53"/>
                      <a:pt x="183" y="53"/>
                      <a:pt x="183" y="53"/>
                    </a:cubicBezTo>
                    <a:cubicBezTo>
                      <a:pt x="176" y="49"/>
                      <a:pt x="167" y="46"/>
                      <a:pt x="157" y="43"/>
                    </a:cubicBezTo>
                    <a:cubicBezTo>
                      <a:pt x="146" y="41"/>
                      <a:pt x="134" y="39"/>
                      <a:pt x="120" y="3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53" y="46"/>
                      <a:pt x="34" y="55"/>
                      <a:pt x="22" y="69"/>
                    </a:cubicBezTo>
                    <a:cubicBezTo>
                      <a:pt x="9" y="83"/>
                      <a:pt x="3" y="100"/>
                      <a:pt x="2" y="120"/>
                    </a:cubicBezTo>
                    <a:cubicBezTo>
                      <a:pt x="3" y="141"/>
                      <a:pt x="10" y="158"/>
                      <a:pt x="24" y="170"/>
                    </a:cubicBezTo>
                    <a:cubicBezTo>
                      <a:pt x="37" y="183"/>
                      <a:pt x="56" y="193"/>
                      <a:pt x="79" y="201"/>
                    </a:cubicBezTo>
                    <a:cubicBezTo>
                      <a:pt x="96" y="206"/>
                      <a:pt x="108" y="212"/>
                      <a:pt x="117" y="218"/>
                    </a:cubicBezTo>
                    <a:cubicBezTo>
                      <a:pt x="125" y="224"/>
                      <a:pt x="129" y="231"/>
                      <a:pt x="129" y="239"/>
                    </a:cubicBezTo>
                    <a:cubicBezTo>
                      <a:pt x="129" y="248"/>
                      <a:pt x="124" y="255"/>
                      <a:pt x="116" y="259"/>
                    </a:cubicBezTo>
                    <a:cubicBezTo>
                      <a:pt x="107" y="264"/>
                      <a:pt x="97" y="267"/>
                      <a:pt x="84" y="267"/>
                    </a:cubicBezTo>
                    <a:cubicBezTo>
                      <a:pt x="70" y="267"/>
                      <a:pt x="56" y="265"/>
                      <a:pt x="44" y="261"/>
                    </a:cubicBezTo>
                    <a:cubicBezTo>
                      <a:pt x="32" y="257"/>
                      <a:pt x="22" y="252"/>
                      <a:pt x="13" y="247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7" y="303"/>
                      <a:pt x="18" y="307"/>
                      <a:pt x="31" y="310"/>
                    </a:cubicBezTo>
                    <a:cubicBezTo>
                      <a:pt x="44" y="314"/>
                      <a:pt x="57" y="316"/>
                      <a:pt x="72" y="317"/>
                    </a:cubicBezTo>
                    <a:cubicBezTo>
                      <a:pt x="72" y="358"/>
                      <a:pt x="72" y="358"/>
                      <a:pt x="72" y="358"/>
                    </a:cubicBezTo>
                    <a:cubicBezTo>
                      <a:pt x="116" y="358"/>
                      <a:pt x="116" y="358"/>
                      <a:pt x="116" y="35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467607" y="1751102"/>
              <a:ext cx="829021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148.300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24789" y="1751103"/>
              <a:ext cx="908268" cy="278510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133.000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91902" y="1751102"/>
              <a:ext cx="889707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135 </a:t>
              </a:r>
              <a:r>
                <a:rPr lang="en-AU" sz="1500" b="1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ngày</a:t>
              </a:r>
              <a:endParaRPr lang="en-AU" sz="1500" b="1" dirty="0">
                <a:solidFill>
                  <a:schemeClr val="tx2">
                    <a:lumMod val="75000"/>
                    <a:alpha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24990" y="1751102"/>
              <a:ext cx="918152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25.5%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78772" y="1751102"/>
              <a:ext cx="784873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5%</a:t>
              </a:r>
            </a:p>
          </p:txBody>
        </p:sp>
        <p:grpSp>
          <p:nvGrpSpPr>
            <p:cNvPr id="57" name="Group 17"/>
            <p:cNvGrpSpPr>
              <a:grpSpLocks noChangeAspect="1"/>
            </p:cNvGrpSpPr>
            <p:nvPr/>
          </p:nvGrpSpPr>
          <p:grpSpPr bwMode="auto">
            <a:xfrm>
              <a:off x="5550539" y="1530856"/>
              <a:ext cx="432415" cy="432415"/>
              <a:chOff x="-2390" y="965"/>
              <a:chExt cx="952" cy="952"/>
            </a:xfrm>
            <a:solidFill>
              <a:schemeClr val="tx2"/>
            </a:solidFill>
          </p:grpSpPr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-2390" y="965"/>
                <a:ext cx="952" cy="952"/>
              </a:xfrm>
              <a:custGeom>
                <a:avLst/>
                <a:gdLst>
                  <a:gd name="T0" fmla="*/ 105 w 952"/>
                  <a:gd name="T1" fmla="*/ 847 h 952"/>
                  <a:gd name="T2" fmla="*/ 105 w 952"/>
                  <a:gd name="T3" fmla="*/ 0 h 952"/>
                  <a:gd name="T4" fmla="*/ 0 w 952"/>
                  <a:gd name="T5" fmla="*/ 0 h 952"/>
                  <a:gd name="T6" fmla="*/ 0 w 952"/>
                  <a:gd name="T7" fmla="*/ 952 h 952"/>
                  <a:gd name="T8" fmla="*/ 952 w 952"/>
                  <a:gd name="T9" fmla="*/ 952 h 952"/>
                  <a:gd name="T10" fmla="*/ 952 w 952"/>
                  <a:gd name="T11" fmla="*/ 847 h 952"/>
                  <a:gd name="T12" fmla="*/ 105 w 952"/>
                  <a:gd name="T13" fmla="*/ 847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2" h="952">
                    <a:moveTo>
                      <a:pt x="105" y="847"/>
                    </a:moveTo>
                    <a:lnTo>
                      <a:pt x="105" y="0"/>
                    </a:lnTo>
                    <a:lnTo>
                      <a:pt x="0" y="0"/>
                    </a:lnTo>
                    <a:lnTo>
                      <a:pt x="0" y="952"/>
                    </a:lnTo>
                    <a:lnTo>
                      <a:pt x="952" y="952"/>
                    </a:lnTo>
                    <a:lnTo>
                      <a:pt x="952" y="847"/>
                    </a:lnTo>
                    <a:lnTo>
                      <a:pt x="105" y="847"/>
                    </a:lnTo>
                    <a:close/>
                  </a:path>
                </a:pathLst>
              </a:custGeom>
              <a:solidFill>
                <a:schemeClr val="tx2">
                  <a:alpha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-2207" y="1136"/>
                <a:ext cx="703" cy="495"/>
              </a:xfrm>
              <a:custGeom>
                <a:avLst/>
                <a:gdLst>
                  <a:gd name="T0" fmla="*/ 493 w 703"/>
                  <a:gd name="T1" fmla="*/ 53 h 495"/>
                  <a:gd name="T2" fmla="*/ 567 w 703"/>
                  <a:gd name="T3" fmla="*/ 110 h 495"/>
                  <a:gd name="T4" fmla="*/ 415 w 703"/>
                  <a:gd name="T5" fmla="*/ 293 h 495"/>
                  <a:gd name="T6" fmla="*/ 243 w 703"/>
                  <a:gd name="T7" fmla="*/ 157 h 495"/>
                  <a:gd name="T8" fmla="*/ 0 w 703"/>
                  <a:gd name="T9" fmla="*/ 443 h 495"/>
                  <a:gd name="T10" fmla="*/ 60 w 703"/>
                  <a:gd name="T11" fmla="*/ 495 h 495"/>
                  <a:gd name="T12" fmla="*/ 255 w 703"/>
                  <a:gd name="T13" fmla="*/ 269 h 495"/>
                  <a:gd name="T14" fmla="*/ 426 w 703"/>
                  <a:gd name="T15" fmla="*/ 405 h 495"/>
                  <a:gd name="T16" fmla="*/ 631 w 703"/>
                  <a:gd name="T17" fmla="*/ 160 h 495"/>
                  <a:gd name="T18" fmla="*/ 703 w 703"/>
                  <a:gd name="T19" fmla="*/ 217 h 495"/>
                  <a:gd name="T20" fmla="*/ 703 w 703"/>
                  <a:gd name="T21" fmla="*/ 0 h 495"/>
                  <a:gd name="T22" fmla="*/ 493 w 703"/>
                  <a:gd name="T23" fmla="*/ 53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3" h="495">
                    <a:moveTo>
                      <a:pt x="493" y="53"/>
                    </a:moveTo>
                    <a:lnTo>
                      <a:pt x="567" y="110"/>
                    </a:lnTo>
                    <a:lnTo>
                      <a:pt x="415" y="293"/>
                    </a:lnTo>
                    <a:lnTo>
                      <a:pt x="243" y="157"/>
                    </a:lnTo>
                    <a:lnTo>
                      <a:pt x="0" y="443"/>
                    </a:lnTo>
                    <a:lnTo>
                      <a:pt x="60" y="495"/>
                    </a:lnTo>
                    <a:lnTo>
                      <a:pt x="255" y="269"/>
                    </a:lnTo>
                    <a:lnTo>
                      <a:pt x="426" y="405"/>
                    </a:lnTo>
                    <a:lnTo>
                      <a:pt x="631" y="160"/>
                    </a:lnTo>
                    <a:lnTo>
                      <a:pt x="703" y="217"/>
                    </a:lnTo>
                    <a:lnTo>
                      <a:pt x="703" y="0"/>
                    </a:lnTo>
                    <a:lnTo>
                      <a:pt x="493" y="53"/>
                    </a:lnTo>
                    <a:close/>
                  </a:path>
                </a:pathLst>
              </a:custGeom>
              <a:solidFill>
                <a:schemeClr val="tx2">
                  <a:alpha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995443" y="1530856"/>
              <a:ext cx="430918" cy="431372"/>
              <a:chOff x="-958" y="1468"/>
              <a:chExt cx="951" cy="952"/>
            </a:xfrm>
          </p:grpSpPr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-601" y="1706"/>
                <a:ext cx="238" cy="7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-245" y="1468"/>
                <a:ext cx="238" cy="9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-958" y="1944"/>
                <a:ext cx="238" cy="47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533401" y="122238"/>
            <a:ext cx="8229600" cy="5635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sau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khi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điều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chỉnh</a:t>
            </a:r>
            <a:endParaRPr lang="en-US" sz="3500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271562" y="1877600"/>
            <a:ext cx="0" cy="8626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271562" y="2740218"/>
            <a:ext cx="60523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9" idx="1"/>
          </p:cNvCxnSpPr>
          <p:nvPr/>
        </p:nvCxnSpPr>
        <p:spPr>
          <a:xfrm flipV="1">
            <a:off x="2949926" y="1387060"/>
            <a:ext cx="783801" cy="14769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620970" y="1525149"/>
            <a:ext cx="866863" cy="280223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 algn="ctr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146.300</a:t>
            </a:r>
          </a:p>
        </p:txBody>
      </p:sp>
      <p:cxnSp>
        <p:nvCxnSpPr>
          <p:cNvPr id="65" name="Straight Connector 64"/>
          <p:cNvCxnSpPr>
            <a:stCxn id="48" idx="1"/>
          </p:cNvCxnSpPr>
          <p:nvPr/>
        </p:nvCxnSpPr>
        <p:spPr>
          <a:xfrm>
            <a:off x="1702583" y="1401829"/>
            <a:ext cx="761927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6752035" y="5258949"/>
            <a:ext cx="2087165" cy="457200"/>
          </a:xfrm>
          <a:prstGeom prst="ellips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752035" y="2287149"/>
            <a:ext cx="2087165" cy="457200"/>
          </a:xfrm>
          <a:prstGeom prst="ellips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752035" y="4420749"/>
            <a:ext cx="2087165" cy="457200"/>
          </a:xfrm>
          <a:prstGeom prst="ellips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868833" y="1525149"/>
            <a:ext cx="866863" cy="280223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 algn="ctr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131.206</a:t>
            </a:r>
          </a:p>
        </p:txBody>
      </p:sp>
      <p:sp>
        <p:nvSpPr>
          <p:cNvPr id="79" name="Oval 78"/>
          <p:cNvSpPr/>
          <p:nvPr/>
        </p:nvSpPr>
        <p:spPr>
          <a:xfrm>
            <a:off x="6752035" y="2744349"/>
            <a:ext cx="2087165" cy="457200"/>
          </a:xfrm>
          <a:prstGeom prst="ellips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1295400" y="33528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600200" y="3564809"/>
            <a:ext cx="931196" cy="245191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50 </a:t>
            </a:r>
            <a:r>
              <a:rPr lang="en-AU" sz="1500" b="1" dirty="0" err="1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endParaRPr lang="en-AU" sz="1500" b="1" dirty="0">
              <a:solidFill>
                <a:schemeClr val="accent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146646" y="3144297"/>
            <a:ext cx="4535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15/3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91000" y="3124200"/>
            <a:ext cx="453265" cy="255862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15/9</a:t>
            </a:r>
          </a:p>
          <a:p>
            <a:pPr indent="-184702">
              <a:lnSpc>
                <a:spcPct val="85000"/>
              </a:lnSpc>
              <a:spcBef>
                <a:spcPts val="513"/>
              </a:spcBef>
            </a:pPr>
            <a:endParaRPr lang="en-AU" sz="1500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52982" y="3316793"/>
            <a:ext cx="905556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Thời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gian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52982" y="4154993"/>
            <a:ext cx="905556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CKCS</a:t>
            </a: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4419600" y="4211096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28600" y="5049297"/>
            <a:ext cx="744894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CW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990600" y="3982497"/>
            <a:ext cx="7583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133.000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066800" y="4862863"/>
            <a:ext cx="655672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5.600</a:t>
            </a:r>
            <a:endParaRPr lang="en-AU" sz="150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>
            <a:off x="1295400" y="3449097"/>
            <a:ext cx="12619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590800" y="3449097"/>
            <a:ext cx="18288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670646" y="3161111"/>
            <a:ext cx="4535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4/5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971800" y="3564808"/>
            <a:ext cx="1159796" cy="321391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134 </a:t>
            </a:r>
            <a:r>
              <a:rPr lang="en-AU" sz="1500" b="1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endParaRPr lang="en-AU" sz="1500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indent="-184702">
              <a:lnSpc>
                <a:spcPct val="85000"/>
              </a:lnSpc>
              <a:spcBef>
                <a:spcPts val="513"/>
              </a:spcBef>
            </a:pPr>
            <a:endParaRPr lang="en-AU" sz="150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7" name="Left Brace 96"/>
          <p:cNvSpPr/>
          <p:nvPr/>
        </p:nvSpPr>
        <p:spPr>
          <a:xfrm rot="16200000">
            <a:off x="1965717" y="2803914"/>
            <a:ext cx="115941" cy="1439028"/>
          </a:xfrm>
          <a:prstGeom prst="leftBrac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Left Brace 97"/>
          <p:cNvSpPr/>
          <p:nvPr/>
        </p:nvSpPr>
        <p:spPr>
          <a:xfrm rot="16200000">
            <a:off x="3538228" y="2679192"/>
            <a:ext cx="86344" cy="1676400"/>
          </a:xfrm>
          <a:prstGeom prst="leftBrac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2518246" y="3982497"/>
            <a:ext cx="7583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146.300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438400" y="4886922"/>
            <a:ext cx="655672" cy="294678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10.110</a:t>
            </a:r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1295400" y="4287296"/>
            <a:ext cx="1295400" cy="1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0" idx="2"/>
          </p:cNvCxnSpPr>
          <p:nvPr/>
        </p:nvCxnSpPr>
        <p:spPr>
          <a:xfrm flipH="1">
            <a:off x="1295400" y="5181600"/>
            <a:ext cx="1470836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590800" y="4287296"/>
            <a:ext cx="1828800" cy="1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100" idx="2"/>
          </p:cNvCxnSpPr>
          <p:nvPr/>
        </p:nvCxnSpPr>
        <p:spPr>
          <a:xfrm>
            <a:off x="2766236" y="5181600"/>
            <a:ext cx="1805764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4419600" y="33528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2954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295400" y="4224528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44196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743200" y="2858444"/>
            <a:ext cx="0" cy="2780356"/>
          </a:xfrm>
          <a:prstGeom prst="line">
            <a:avLst/>
          </a:prstGeom>
          <a:ln w="28575">
            <a:solidFill>
              <a:srgbClr val="FF0000">
                <a:alpha val="3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Left Bracket 86"/>
          <p:cNvSpPr/>
          <p:nvPr/>
        </p:nvSpPr>
        <p:spPr>
          <a:xfrm rot="16200000">
            <a:off x="4495800" y="-1828800"/>
            <a:ext cx="152400" cy="7162801"/>
          </a:xfrm>
          <a:prstGeom prst="leftBracke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37325"/>
            <a:ext cx="1524000" cy="320676"/>
          </a:xfrm>
        </p:spPr>
        <p:txBody>
          <a:bodyPr/>
          <a:lstStyle/>
          <a:p>
            <a:fld id="{A1FC0E1B-B796-4654-B5AE-633654ADE66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2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19047" y="6536878"/>
            <a:ext cx="2133600" cy="3076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>
                <a:latin typeface="+mj-lt"/>
              </a:rPr>
              <a:t>www.hsx.vn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7467600" y="5715000"/>
            <a:ext cx="0" cy="390059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 flipV="1">
            <a:off x="2971800" y="5105400"/>
            <a:ext cx="4500570" cy="1085808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7432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2743200" y="33528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2740152" y="420624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92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 animBg="1"/>
      <p:bldP spid="69" grpId="0" animBg="1"/>
      <p:bldP spid="70" grpId="0" animBg="1"/>
      <p:bldP spid="78" grpId="0"/>
      <p:bldP spid="79" grpId="0" animBg="1"/>
      <p:bldP spid="99" grpId="0"/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1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057400"/>
            <a:ext cx="3809999" cy="3505200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1192432" y="990600"/>
            <a:ext cx="7265768" cy="454107"/>
            <a:chOff x="995443" y="1498560"/>
            <a:chExt cx="7905580" cy="531053"/>
          </a:xfrm>
        </p:grpSpPr>
        <p:sp>
          <p:nvSpPr>
            <p:cNvPr id="11" name="TextBox 10"/>
            <p:cNvSpPr txBox="1"/>
            <p:nvPr/>
          </p:nvSpPr>
          <p:spPr>
            <a:xfrm>
              <a:off x="1467609" y="1498560"/>
              <a:ext cx="711474" cy="334804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VNM</a:t>
              </a:r>
              <a:endPara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24787" y="1498562"/>
              <a:ext cx="1077199" cy="278510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Thực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hiện</a:t>
              </a:r>
              <a:endParaRPr lang="en-AU" sz="1500" dirty="0">
                <a:solidFill>
                  <a:schemeClr val="tx2">
                    <a:lumMod val="75000"/>
                    <a:alpha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1902" y="1498561"/>
              <a:ext cx="889707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Đáo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hạn</a:t>
              </a:r>
              <a:endPara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24989" y="1498561"/>
              <a:ext cx="1351266" cy="334802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Độ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biến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động</a:t>
              </a:r>
              <a:endParaRPr lang="en-AU" sz="1500" dirty="0">
                <a:solidFill>
                  <a:schemeClr val="tx2">
                    <a:lumMod val="75000"/>
                    <a:alpha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78772" y="1498561"/>
              <a:ext cx="784873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Lãi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suất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2437233" y="1541113"/>
              <a:ext cx="342563" cy="401641"/>
            </a:xfrm>
            <a:custGeom>
              <a:avLst/>
              <a:gdLst>
                <a:gd name="T0" fmla="*/ 167 w 301"/>
                <a:gd name="T1" fmla="*/ 0 h 354"/>
                <a:gd name="T2" fmla="*/ 45 w 301"/>
                <a:gd name="T3" fmla="*/ 56 h 354"/>
                <a:gd name="T4" fmla="*/ 92 w 301"/>
                <a:gd name="T5" fmla="*/ 99 h 354"/>
                <a:gd name="T6" fmla="*/ 109 w 301"/>
                <a:gd name="T7" fmla="*/ 153 h 354"/>
                <a:gd name="T8" fmla="*/ 249 w 301"/>
                <a:gd name="T9" fmla="*/ 135 h 354"/>
                <a:gd name="T10" fmla="*/ 268 w 301"/>
                <a:gd name="T11" fmla="*/ 165 h 354"/>
                <a:gd name="T12" fmla="*/ 247 w 301"/>
                <a:gd name="T13" fmla="*/ 152 h 354"/>
                <a:gd name="T14" fmla="*/ 231 w 301"/>
                <a:gd name="T15" fmla="*/ 161 h 354"/>
                <a:gd name="T16" fmla="*/ 102 w 301"/>
                <a:gd name="T17" fmla="*/ 169 h 354"/>
                <a:gd name="T18" fmla="*/ 93 w 301"/>
                <a:gd name="T19" fmla="*/ 177 h 354"/>
                <a:gd name="T20" fmla="*/ 105 w 301"/>
                <a:gd name="T21" fmla="*/ 221 h 354"/>
                <a:gd name="T22" fmla="*/ 75 w 301"/>
                <a:gd name="T23" fmla="*/ 181 h 354"/>
                <a:gd name="T24" fmla="*/ 96 w 301"/>
                <a:gd name="T25" fmla="*/ 130 h 354"/>
                <a:gd name="T26" fmla="*/ 48 w 301"/>
                <a:gd name="T27" fmla="*/ 113 h 354"/>
                <a:gd name="T28" fmla="*/ 64 w 301"/>
                <a:gd name="T29" fmla="*/ 269 h 354"/>
                <a:gd name="T30" fmla="*/ 67 w 301"/>
                <a:gd name="T31" fmla="*/ 272 h 354"/>
                <a:gd name="T32" fmla="*/ 68 w 301"/>
                <a:gd name="T33" fmla="*/ 273 h 354"/>
                <a:gd name="T34" fmla="*/ 68 w 301"/>
                <a:gd name="T35" fmla="*/ 276 h 354"/>
                <a:gd name="T36" fmla="*/ 68 w 301"/>
                <a:gd name="T37" fmla="*/ 278 h 354"/>
                <a:gd name="T38" fmla="*/ 67 w 301"/>
                <a:gd name="T39" fmla="*/ 280 h 354"/>
                <a:gd name="T40" fmla="*/ 71 w 301"/>
                <a:gd name="T41" fmla="*/ 337 h 354"/>
                <a:gd name="T42" fmla="*/ 169 w 301"/>
                <a:gd name="T43" fmla="*/ 354 h 354"/>
                <a:gd name="T44" fmla="*/ 235 w 301"/>
                <a:gd name="T45" fmla="*/ 295 h 354"/>
                <a:gd name="T46" fmla="*/ 288 w 301"/>
                <a:gd name="T47" fmla="*/ 63 h 354"/>
                <a:gd name="T48" fmla="*/ 175 w 301"/>
                <a:gd name="T49" fmla="*/ 335 h 354"/>
                <a:gd name="T50" fmla="*/ 169 w 301"/>
                <a:gd name="T51" fmla="*/ 337 h 354"/>
                <a:gd name="T52" fmla="*/ 123 w 301"/>
                <a:gd name="T53" fmla="*/ 335 h 354"/>
                <a:gd name="T54" fmla="*/ 117 w 301"/>
                <a:gd name="T55" fmla="*/ 331 h 354"/>
                <a:gd name="T56" fmla="*/ 132 w 301"/>
                <a:gd name="T57" fmla="*/ 321 h 354"/>
                <a:gd name="T58" fmla="*/ 118 w 301"/>
                <a:gd name="T59" fmla="*/ 309 h 354"/>
                <a:gd name="T60" fmla="*/ 147 w 301"/>
                <a:gd name="T61" fmla="*/ 316 h 354"/>
                <a:gd name="T62" fmla="*/ 177 w 301"/>
                <a:gd name="T63" fmla="*/ 312 h 354"/>
                <a:gd name="T64" fmla="*/ 161 w 301"/>
                <a:gd name="T65" fmla="*/ 323 h 354"/>
                <a:gd name="T66" fmla="*/ 178 w 301"/>
                <a:gd name="T67" fmla="*/ 276 h 354"/>
                <a:gd name="T68" fmla="*/ 176 w 301"/>
                <a:gd name="T69" fmla="*/ 286 h 354"/>
                <a:gd name="T70" fmla="*/ 152 w 301"/>
                <a:gd name="T71" fmla="*/ 276 h 354"/>
                <a:gd name="T72" fmla="*/ 127 w 301"/>
                <a:gd name="T73" fmla="*/ 283 h 354"/>
                <a:gd name="T74" fmla="*/ 125 w 301"/>
                <a:gd name="T75" fmla="*/ 273 h 354"/>
                <a:gd name="T76" fmla="*/ 126 w 301"/>
                <a:gd name="T77" fmla="*/ 264 h 354"/>
                <a:gd name="T78" fmla="*/ 130 w 301"/>
                <a:gd name="T79" fmla="*/ 254 h 354"/>
                <a:gd name="T80" fmla="*/ 176 w 301"/>
                <a:gd name="T81" fmla="*/ 257 h 354"/>
                <a:gd name="T82" fmla="*/ 179 w 301"/>
                <a:gd name="T83" fmla="*/ 267 h 354"/>
                <a:gd name="T84" fmla="*/ 178 w 301"/>
                <a:gd name="T85" fmla="*/ 27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354">
                  <a:moveTo>
                    <a:pt x="288" y="63"/>
                  </a:moveTo>
                  <a:cubicBezTo>
                    <a:pt x="279" y="33"/>
                    <a:pt x="231" y="0"/>
                    <a:pt x="167" y="0"/>
                  </a:cubicBezTo>
                  <a:cubicBezTo>
                    <a:pt x="145" y="0"/>
                    <a:pt x="123" y="4"/>
                    <a:pt x="101" y="12"/>
                  </a:cubicBezTo>
                  <a:cubicBezTo>
                    <a:pt x="72" y="21"/>
                    <a:pt x="53" y="37"/>
                    <a:pt x="45" y="56"/>
                  </a:cubicBezTo>
                  <a:cubicBezTo>
                    <a:pt x="39" y="71"/>
                    <a:pt x="40" y="86"/>
                    <a:pt x="43" y="97"/>
                  </a:cubicBezTo>
                  <a:cubicBezTo>
                    <a:pt x="63" y="89"/>
                    <a:pt x="82" y="95"/>
                    <a:pt x="92" y="99"/>
                  </a:cubicBezTo>
                  <a:cubicBezTo>
                    <a:pt x="104" y="105"/>
                    <a:pt x="111" y="116"/>
                    <a:pt x="113" y="128"/>
                  </a:cubicBezTo>
                  <a:cubicBezTo>
                    <a:pt x="114" y="136"/>
                    <a:pt x="112" y="145"/>
                    <a:pt x="109" y="153"/>
                  </a:cubicBezTo>
                  <a:cubicBezTo>
                    <a:pt x="174" y="173"/>
                    <a:pt x="205" y="162"/>
                    <a:pt x="219" y="148"/>
                  </a:cubicBezTo>
                  <a:cubicBezTo>
                    <a:pt x="222" y="146"/>
                    <a:pt x="234" y="133"/>
                    <a:pt x="249" y="135"/>
                  </a:cubicBezTo>
                  <a:cubicBezTo>
                    <a:pt x="255" y="136"/>
                    <a:pt x="264" y="140"/>
                    <a:pt x="272" y="153"/>
                  </a:cubicBezTo>
                  <a:cubicBezTo>
                    <a:pt x="274" y="157"/>
                    <a:pt x="272" y="162"/>
                    <a:pt x="268" y="165"/>
                  </a:cubicBezTo>
                  <a:cubicBezTo>
                    <a:pt x="264" y="167"/>
                    <a:pt x="259" y="165"/>
                    <a:pt x="257" y="161"/>
                  </a:cubicBezTo>
                  <a:cubicBezTo>
                    <a:pt x="254" y="156"/>
                    <a:pt x="250" y="153"/>
                    <a:pt x="247" y="152"/>
                  </a:cubicBezTo>
                  <a:cubicBezTo>
                    <a:pt x="241" y="151"/>
                    <a:pt x="234" y="158"/>
                    <a:pt x="232" y="160"/>
                  </a:cubicBezTo>
                  <a:cubicBezTo>
                    <a:pt x="232" y="160"/>
                    <a:pt x="231" y="161"/>
                    <a:pt x="231" y="161"/>
                  </a:cubicBezTo>
                  <a:cubicBezTo>
                    <a:pt x="220" y="171"/>
                    <a:pt x="201" y="181"/>
                    <a:pt x="170" y="181"/>
                  </a:cubicBezTo>
                  <a:cubicBezTo>
                    <a:pt x="152" y="181"/>
                    <a:pt x="130" y="178"/>
                    <a:pt x="102" y="169"/>
                  </a:cubicBezTo>
                  <a:cubicBezTo>
                    <a:pt x="102" y="169"/>
                    <a:pt x="101" y="169"/>
                    <a:pt x="100" y="169"/>
                  </a:cubicBezTo>
                  <a:cubicBezTo>
                    <a:pt x="98" y="172"/>
                    <a:pt x="96" y="175"/>
                    <a:pt x="93" y="177"/>
                  </a:cubicBezTo>
                  <a:cubicBezTo>
                    <a:pt x="97" y="184"/>
                    <a:pt x="104" y="195"/>
                    <a:pt x="110" y="209"/>
                  </a:cubicBezTo>
                  <a:cubicBezTo>
                    <a:pt x="112" y="214"/>
                    <a:pt x="110" y="219"/>
                    <a:pt x="105" y="221"/>
                  </a:cubicBezTo>
                  <a:cubicBezTo>
                    <a:pt x="101" y="222"/>
                    <a:pt x="96" y="220"/>
                    <a:pt x="94" y="216"/>
                  </a:cubicBezTo>
                  <a:cubicBezTo>
                    <a:pt x="85" y="194"/>
                    <a:pt x="75" y="181"/>
                    <a:pt x="75" y="181"/>
                  </a:cubicBezTo>
                  <a:cubicBezTo>
                    <a:pt x="72" y="177"/>
                    <a:pt x="73" y="172"/>
                    <a:pt x="76" y="169"/>
                  </a:cubicBezTo>
                  <a:cubicBezTo>
                    <a:pt x="89" y="159"/>
                    <a:pt x="97" y="143"/>
                    <a:pt x="96" y="130"/>
                  </a:cubicBezTo>
                  <a:cubicBezTo>
                    <a:pt x="95" y="123"/>
                    <a:pt x="91" y="118"/>
                    <a:pt x="84" y="115"/>
                  </a:cubicBezTo>
                  <a:cubicBezTo>
                    <a:pt x="77" y="112"/>
                    <a:pt x="63" y="107"/>
                    <a:pt x="48" y="113"/>
                  </a:cubicBezTo>
                  <a:cubicBezTo>
                    <a:pt x="34" y="120"/>
                    <a:pt x="23" y="135"/>
                    <a:pt x="15" y="159"/>
                  </a:cubicBezTo>
                  <a:cubicBezTo>
                    <a:pt x="0" y="207"/>
                    <a:pt x="55" y="260"/>
                    <a:pt x="64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66" y="270"/>
                    <a:pt x="67" y="272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7" y="272"/>
                    <a:pt x="67" y="273"/>
                    <a:pt x="68" y="273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8" y="275"/>
                    <a:pt x="68" y="275"/>
                    <a:pt x="68" y="276"/>
                  </a:cubicBezTo>
                  <a:cubicBezTo>
                    <a:pt x="68" y="276"/>
                    <a:pt x="68" y="276"/>
                    <a:pt x="68" y="276"/>
                  </a:cubicBezTo>
                  <a:cubicBezTo>
                    <a:pt x="68" y="277"/>
                    <a:pt x="68" y="277"/>
                    <a:pt x="68" y="278"/>
                  </a:cubicBezTo>
                  <a:cubicBezTo>
                    <a:pt x="68" y="278"/>
                    <a:pt x="68" y="278"/>
                    <a:pt x="68" y="279"/>
                  </a:cubicBezTo>
                  <a:cubicBezTo>
                    <a:pt x="68" y="279"/>
                    <a:pt x="68" y="280"/>
                    <a:pt x="67" y="280"/>
                  </a:cubicBezTo>
                  <a:cubicBezTo>
                    <a:pt x="67" y="280"/>
                    <a:pt x="67" y="280"/>
                    <a:pt x="67" y="281"/>
                  </a:cubicBezTo>
                  <a:cubicBezTo>
                    <a:pt x="67" y="281"/>
                    <a:pt x="47" y="322"/>
                    <a:pt x="71" y="337"/>
                  </a:cubicBezTo>
                  <a:cubicBezTo>
                    <a:pt x="86" y="347"/>
                    <a:pt x="128" y="354"/>
                    <a:pt x="169" y="354"/>
                  </a:cubicBezTo>
                  <a:cubicBezTo>
                    <a:pt x="169" y="354"/>
                    <a:pt x="169" y="354"/>
                    <a:pt x="169" y="354"/>
                  </a:cubicBezTo>
                  <a:cubicBezTo>
                    <a:pt x="203" y="354"/>
                    <a:pt x="223" y="349"/>
                    <a:pt x="228" y="344"/>
                  </a:cubicBezTo>
                  <a:cubicBezTo>
                    <a:pt x="244" y="329"/>
                    <a:pt x="235" y="296"/>
                    <a:pt x="235" y="295"/>
                  </a:cubicBezTo>
                  <a:cubicBezTo>
                    <a:pt x="234" y="292"/>
                    <a:pt x="236" y="288"/>
                    <a:pt x="238" y="286"/>
                  </a:cubicBezTo>
                  <a:cubicBezTo>
                    <a:pt x="266" y="265"/>
                    <a:pt x="301" y="109"/>
                    <a:pt x="288" y="63"/>
                  </a:cubicBezTo>
                  <a:close/>
                  <a:moveTo>
                    <a:pt x="173" y="328"/>
                  </a:moveTo>
                  <a:cubicBezTo>
                    <a:pt x="176" y="329"/>
                    <a:pt x="177" y="332"/>
                    <a:pt x="175" y="335"/>
                  </a:cubicBezTo>
                  <a:cubicBezTo>
                    <a:pt x="175" y="337"/>
                    <a:pt x="173" y="338"/>
                    <a:pt x="171" y="338"/>
                  </a:cubicBezTo>
                  <a:cubicBezTo>
                    <a:pt x="170" y="338"/>
                    <a:pt x="169" y="338"/>
                    <a:pt x="169" y="337"/>
                  </a:cubicBezTo>
                  <a:cubicBezTo>
                    <a:pt x="146" y="327"/>
                    <a:pt x="146" y="327"/>
                    <a:pt x="146" y="327"/>
                  </a:cubicBezTo>
                  <a:cubicBezTo>
                    <a:pt x="123" y="335"/>
                    <a:pt x="123" y="335"/>
                    <a:pt x="123" y="335"/>
                  </a:cubicBezTo>
                  <a:cubicBezTo>
                    <a:pt x="123" y="335"/>
                    <a:pt x="122" y="335"/>
                    <a:pt x="122" y="335"/>
                  </a:cubicBezTo>
                  <a:cubicBezTo>
                    <a:pt x="119" y="335"/>
                    <a:pt x="117" y="333"/>
                    <a:pt x="117" y="331"/>
                  </a:cubicBezTo>
                  <a:cubicBezTo>
                    <a:pt x="116" y="328"/>
                    <a:pt x="117" y="326"/>
                    <a:pt x="120" y="325"/>
                  </a:cubicBezTo>
                  <a:cubicBezTo>
                    <a:pt x="132" y="321"/>
                    <a:pt x="132" y="321"/>
                    <a:pt x="132" y="321"/>
                  </a:cubicBezTo>
                  <a:cubicBezTo>
                    <a:pt x="121" y="316"/>
                    <a:pt x="121" y="316"/>
                    <a:pt x="121" y="316"/>
                  </a:cubicBezTo>
                  <a:cubicBezTo>
                    <a:pt x="118" y="314"/>
                    <a:pt x="117" y="311"/>
                    <a:pt x="118" y="309"/>
                  </a:cubicBezTo>
                  <a:cubicBezTo>
                    <a:pt x="119" y="306"/>
                    <a:pt x="122" y="305"/>
                    <a:pt x="125" y="306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70" y="309"/>
                    <a:pt x="170" y="309"/>
                    <a:pt x="170" y="309"/>
                  </a:cubicBezTo>
                  <a:cubicBezTo>
                    <a:pt x="173" y="308"/>
                    <a:pt x="176" y="310"/>
                    <a:pt x="177" y="312"/>
                  </a:cubicBezTo>
                  <a:cubicBezTo>
                    <a:pt x="178" y="315"/>
                    <a:pt x="176" y="318"/>
                    <a:pt x="173" y="319"/>
                  </a:cubicBezTo>
                  <a:cubicBezTo>
                    <a:pt x="161" y="323"/>
                    <a:pt x="161" y="323"/>
                    <a:pt x="161" y="323"/>
                  </a:cubicBezTo>
                  <a:lnTo>
                    <a:pt x="173" y="328"/>
                  </a:lnTo>
                  <a:close/>
                  <a:moveTo>
                    <a:pt x="178" y="276"/>
                  </a:moveTo>
                  <a:cubicBezTo>
                    <a:pt x="181" y="277"/>
                    <a:pt x="182" y="281"/>
                    <a:pt x="181" y="283"/>
                  </a:cubicBezTo>
                  <a:cubicBezTo>
                    <a:pt x="180" y="285"/>
                    <a:pt x="178" y="286"/>
                    <a:pt x="176" y="286"/>
                  </a:cubicBezTo>
                  <a:cubicBezTo>
                    <a:pt x="176" y="286"/>
                    <a:pt x="175" y="286"/>
                    <a:pt x="174" y="286"/>
                  </a:cubicBezTo>
                  <a:cubicBezTo>
                    <a:pt x="152" y="276"/>
                    <a:pt x="152" y="276"/>
                    <a:pt x="152" y="276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8" y="283"/>
                    <a:pt x="128" y="283"/>
                    <a:pt x="127" y="283"/>
                  </a:cubicBezTo>
                  <a:cubicBezTo>
                    <a:pt x="125" y="283"/>
                    <a:pt x="123" y="282"/>
                    <a:pt x="122" y="279"/>
                  </a:cubicBezTo>
                  <a:cubicBezTo>
                    <a:pt x="121" y="277"/>
                    <a:pt x="123" y="274"/>
                    <a:pt x="125" y="273"/>
                  </a:cubicBezTo>
                  <a:cubicBezTo>
                    <a:pt x="138" y="269"/>
                    <a:pt x="138" y="269"/>
                    <a:pt x="138" y="269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3" y="263"/>
                    <a:pt x="122" y="260"/>
                    <a:pt x="123" y="257"/>
                  </a:cubicBezTo>
                  <a:cubicBezTo>
                    <a:pt x="125" y="254"/>
                    <a:pt x="128" y="253"/>
                    <a:pt x="130" y="254"/>
                  </a:cubicBezTo>
                  <a:cubicBezTo>
                    <a:pt x="153" y="265"/>
                    <a:pt x="153" y="265"/>
                    <a:pt x="153" y="265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9" y="256"/>
                    <a:pt x="182" y="258"/>
                    <a:pt x="182" y="261"/>
                  </a:cubicBezTo>
                  <a:cubicBezTo>
                    <a:pt x="183" y="263"/>
                    <a:pt x="182" y="266"/>
                    <a:pt x="179" y="267"/>
                  </a:cubicBezTo>
                  <a:cubicBezTo>
                    <a:pt x="167" y="271"/>
                    <a:pt x="167" y="271"/>
                    <a:pt x="167" y="271"/>
                  </a:cubicBezTo>
                  <a:lnTo>
                    <a:pt x="178" y="276"/>
                  </a:lnTo>
                  <a:close/>
                </a:path>
              </a:pathLst>
            </a:custGeom>
            <a:solidFill>
              <a:schemeClr val="tx2">
                <a:alpha val="35000"/>
              </a:schemeClr>
            </a:solidFill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88" name="Group 8"/>
            <p:cNvGrpSpPr>
              <a:grpSpLocks noChangeAspect="1"/>
            </p:cNvGrpSpPr>
            <p:nvPr/>
          </p:nvGrpSpPr>
          <p:grpSpPr bwMode="auto">
            <a:xfrm>
              <a:off x="3993959" y="1498561"/>
              <a:ext cx="486232" cy="486744"/>
              <a:chOff x="1041" y="2482"/>
              <a:chExt cx="951" cy="952"/>
            </a:xfrm>
            <a:solidFill>
              <a:schemeClr val="tx2"/>
            </a:solidFill>
          </p:grpSpPr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41" y="2482"/>
                <a:ext cx="951" cy="952"/>
              </a:xfrm>
              <a:custGeom>
                <a:avLst/>
                <a:gdLst>
                  <a:gd name="T0" fmla="*/ 200 w 400"/>
                  <a:gd name="T1" fmla="*/ 400 h 400"/>
                  <a:gd name="T2" fmla="*/ 0 w 400"/>
                  <a:gd name="T3" fmla="*/ 200 h 400"/>
                  <a:gd name="T4" fmla="*/ 200 w 400"/>
                  <a:gd name="T5" fmla="*/ 0 h 400"/>
                  <a:gd name="T6" fmla="*/ 400 w 400"/>
                  <a:gd name="T7" fmla="*/ 200 h 400"/>
                  <a:gd name="T8" fmla="*/ 200 w 400"/>
                  <a:gd name="T9" fmla="*/ 400 h 400"/>
                  <a:gd name="T10" fmla="*/ 200 w 400"/>
                  <a:gd name="T11" fmla="*/ 48 h 400"/>
                  <a:gd name="T12" fmla="*/ 48 w 400"/>
                  <a:gd name="T13" fmla="*/ 200 h 400"/>
                  <a:gd name="T14" fmla="*/ 200 w 400"/>
                  <a:gd name="T15" fmla="*/ 352 h 400"/>
                  <a:gd name="T16" fmla="*/ 352 w 400"/>
                  <a:gd name="T17" fmla="*/ 200 h 400"/>
                  <a:gd name="T18" fmla="*/ 200 w 400"/>
                  <a:gd name="T19" fmla="*/ 4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400">
                    <a:moveTo>
                      <a:pt x="200" y="400"/>
                    </a:moveTo>
                    <a:cubicBezTo>
                      <a:pt x="89" y="400"/>
                      <a:pt x="0" y="310"/>
                      <a:pt x="0" y="200"/>
                    </a:cubicBezTo>
                    <a:cubicBezTo>
                      <a:pt x="0" y="89"/>
                      <a:pt x="89" y="0"/>
                      <a:pt x="200" y="0"/>
                    </a:cubicBezTo>
                    <a:cubicBezTo>
                      <a:pt x="310" y="0"/>
                      <a:pt x="400" y="89"/>
                      <a:pt x="400" y="200"/>
                    </a:cubicBezTo>
                    <a:cubicBezTo>
                      <a:pt x="400" y="310"/>
                      <a:pt x="310" y="400"/>
                      <a:pt x="200" y="400"/>
                    </a:cubicBezTo>
                    <a:close/>
                    <a:moveTo>
                      <a:pt x="200" y="48"/>
                    </a:moveTo>
                    <a:cubicBezTo>
                      <a:pt x="116" y="48"/>
                      <a:pt x="48" y="116"/>
                      <a:pt x="48" y="200"/>
                    </a:cubicBezTo>
                    <a:cubicBezTo>
                      <a:pt x="48" y="284"/>
                      <a:pt x="116" y="352"/>
                      <a:pt x="200" y="352"/>
                    </a:cubicBezTo>
                    <a:cubicBezTo>
                      <a:pt x="283" y="352"/>
                      <a:pt x="352" y="284"/>
                      <a:pt x="352" y="200"/>
                    </a:cubicBezTo>
                    <a:cubicBezTo>
                      <a:pt x="352" y="116"/>
                      <a:pt x="283" y="48"/>
                      <a:pt x="200" y="4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1436" y="2751"/>
                <a:ext cx="281" cy="316"/>
              </a:xfrm>
              <a:custGeom>
                <a:avLst/>
                <a:gdLst>
                  <a:gd name="T0" fmla="*/ 100 w 118"/>
                  <a:gd name="T1" fmla="*/ 98 h 133"/>
                  <a:gd name="T2" fmla="*/ 35 w 118"/>
                  <a:gd name="T3" fmla="*/ 98 h 133"/>
                  <a:gd name="T4" fmla="*/ 35 w 118"/>
                  <a:gd name="T5" fmla="*/ 18 h 133"/>
                  <a:gd name="T6" fmla="*/ 17 w 118"/>
                  <a:gd name="T7" fmla="*/ 0 h 133"/>
                  <a:gd name="T8" fmla="*/ 0 w 118"/>
                  <a:gd name="T9" fmla="*/ 18 h 133"/>
                  <a:gd name="T10" fmla="*/ 0 w 118"/>
                  <a:gd name="T11" fmla="*/ 116 h 133"/>
                  <a:gd name="T12" fmla="*/ 17 w 118"/>
                  <a:gd name="T13" fmla="*/ 133 h 133"/>
                  <a:gd name="T14" fmla="*/ 100 w 118"/>
                  <a:gd name="T15" fmla="*/ 133 h 133"/>
                  <a:gd name="T16" fmla="*/ 118 w 118"/>
                  <a:gd name="T17" fmla="*/ 116 h 133"/>
                  <a:gd name="T18" fmla="*/ 100 w 118"/>
                  <a:gd name="T19" fmla="*/ 9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33">
                    <a:moveTo>
                      <a:pt x="100" y="98"/>
                    </a:move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8"/>
                      <a:pt x="2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5"/>
                      <a:pt x="7" y="133"/>
                      <a:pt x="17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10" y="133"/>
                      <a:pt x="118" y="125"/>
                      <a:pt x="118" y="116"/>
                    </a:cubicBezTo>
                    <a:cubicBezTo>
                      <a:pt x="118" y="106"/>
                      <a:pt x="110" y="98"/>
                      <a:pt x="100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16" name="Freeform 13"/>
            <p:cNvSpPr>
              <a:spLocks/>
            </p:cNvSpPr>
            <p:nvPr/>
          </p:nvSpPr>
          <p:spPr bwMode="auto">
            <a:xfrm>
              <a:off x="8805867" y="1697590"/>
              <a:ext cx="95156" cy="174688"/>
            </a:xfrm>
            <a:custGeom>
              <a:avLst/>
              <a:gdLst>
                <a:gd name="T0" fmla="*/ 116 w 194"/>
                <a:gd name="T1" fmla="*/ 358 h 358"/>
                <a:gd name="T2" fmla="*/ 116 w 194"/>
                <a:gd name="T3" fmla="*/ 313 h 358"/>
                <a:gd name="T4" fmla="*/ 175 w 194"/>
                <a:gd name="T5" fmla="*/ 285 h 358"/>
                <a:gd name="T6" fmla="*/ 194 w 194"/>
                <a:gd name="T7" fmla="*/ 233 h 358"/>
                <a:gd name="T8" fmla="*/ 178 w 194"/>
                <a:gd name="T9" fmla="*/ 183 h 358"/>
                <a:gd name="T10" fmla="*/ 122 w 194"/>
                <a:gd name="T11" fmla="*/ 150 h 358"/>
                <a:gd name="T12" fmla="*/ 80 w 194"/>
                <a:gd name="T13" fmla="*/ 131 h 358"/>
                <a:gd name="T14" fmla="*/ 67 w 194"/>
                <a:gd name="T15" fmla="*/ 112 h 358"/>
                <a:gd name="T16" fmla="*/ 76 w 194"/>
                <a:gd name="T17" fmla="*/ 95 h 358"/>
                <a:gd name="T18" fmla="*/ 105 w 194"/>
                <a:gd name="T19" fmla="*/ 87 h 358"/>
                <a:gd name="T20" fmla="*/ 146 w 194"/>
                <a:gd name="T21" fmla="*/ 93 h 358"/>
                <a:gd name="T22" fmla="*/ 170 w 194"/>
                <a:gd name="T23" fmla="*/ 102 h 358"/>
                <a:gd name="T24" fmla="*/ 183 w 194"/>
                <a:gd name="T25" fmla="*/ 53 h 358"/>
                <a:gd name="T26" fmla="*/ 157 w 194"/>
                <a:gd name="T27" fmla="*/ 43 h 358"/>
                <a:gd name="T28" fmla="*/ 120 w 194"/>
                <a:gd name="T29" fmla="*/ 38 h 358"/>
                <a:gd name="T30" fmla="*/ 120 w 194"/>
                <a:gd name="T31" fmla="*/ 0 h 358"/>
                <a:gd name="T32" fmla="*/ 77 w 194"/>
                <a:gd name="T33" fmla="*/ 0 h 358"/>
                <a:gd name="T34" fmla="*/ 77 w 194"/>
                <a:gd name="T35" fmla="*/ 42 h 358"/>
                <a:gd name="T36" fmla="*/ 22 w 194"/>
                <a:gd name="T37" fmla="*/ 69 h 358"/>
                <a:gd name="T38" fmla="*/ 2 w 194"/>
                <a:gd name="T39" fmla="*/ 120 h 358"/>
                <a:gd name="T40" fmla="*/ 24 w 194"/>
                <a:gd name="T41" fmla="*/ 170 h 358"/>
                <a:gd name="T42" fmla="*/ 79 w 194"/>
                <a:gd name="T43" fmla="*/ 201 h 358"/>
                <a:gd name="T44" fmla="*/ 117 w 194"/>
                <a:gd name="T45" fmla="*/ 218 h 358"/>
                <a:gd name="T46" fmla="*/ 129 w 194"/>
                <a:gd name="T47" fmla="*/ 239 h 358"/>
                <a:gd name="T48" fmla="*/ 116 w 194"/>
                <a:gd name="T49" fmla="*/ 259 h 358"/>
                <a:gd name="T50" fmla="*/ 84 w 194"/>
                <a:gd name="T51" fmla="*/ 267 h 358"/>
                <a:gd name="T52" fmla="*/ 44 w 194"/>
                <a:gd name="T53" fmla="*/ 261 h 358"/>
                <a:gd name="T54" fmla="*/ 13 w 194"/>
                <a:gd name="T55" fmla="*/ 247 h 358"/>
                <a:gd name="T56" fmla="*/ 0 w 194"/>
                <a:gd name="T57" fmla="*/ 298 h 358"/>
                <a:gd name="T58" fmla="*/ 31 w 194"/>
                <a:gd name="T59" fmla="*/ 310 h 358"/>
                <a:gd name="T60" fmla="*/ 72 w 194"/>
                <a:gd name="T61" fmla="*/ 317 h 358"/>
                <a:gd name="T62" fmla="*/ 72 w 194"/>
                <a:gd name="T63" fmla="*/ 358 h 358"/>
                <a:gd name="T64" fmla="*/ 116 w 194"/>
                <a:gd name="T6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358">
                  <a:moveTo>
                    <a:pt x="116" y="358"/>
                  </a:moveTo>
                  <a:cubicBezTo>
                    <a:pt x="116" y="313"/>
                    <a:pt x="116" y="313"/>
                    <a:pt x="116" y="313"/>
                  </a:cubicBezTo>
                  <a:cubicBezTo>
                    <a:pt x="142" y="309"/>
                    <a:pt x="161" y="299"/>
                    <a:pt x="175" y="285"/>
                  </a:cubicBezTo>
                  <a:cubicBezTo>
                    <a:pt x="188" y="270"/>
                    <a:pt x="194" y="253"/>
                    <a:pt x="194" y="233"/>
                  </a:cubicBezTo>
                  <a:cubicBezTo>
                    <a:pt x="194" y="213"/>
                    <a:pt x="189" y="197"/>
                    <a:pt x="178" y="183"/>
                  </a:cubicBezTo>
                  <a:cubicBezTo>
                    <a:pt x="166" y="170"/>
                    <a:pt x="148" y="159"/>
                    <a:pt x="122" y="150"/>
                  </a:cubicBezTo>
                  <a:cubicBezTo>
                    <a:pt x="102" y="143"/>
                    <a:pt x="89" y="137"/>
                    <a:pt x="80" y="131"/>
                  </a:cubicBezTo>
                  <a:cubicBezTo>
                    <a:pt x="71" y="125"/>
                    <a:pt x="67" y="119"/>
                    <a:pt x="67" y="112"/>
                  </a:cubicBezTo>
                  <a:cubicBezTo>
                    <a:pt x="67" y="106"/>
                    <a:pt x="70" y="100"/>
                    <a:pt x="76" y="95"/>
                  </a:cubicBezTo>
                  <a:cubicBezTo>
                    <a:pt x="81" y="90"/>
                    <a:pt x="91" y="87"/>
                    <a:pt x="105" y="87"/>
                  </a:cubicBezTo>
                  <a:cubicBezTo>
                    <a:pt x="122" y="87"/>
                    <a:pt x="136" y="89"/>
                    <a:pt x="146" y="93"/>
                  </a:cubicBezTo>
                  <a:cubicBezTo>
                    <a:pt x="157" y="96"/>
                    <a:pt x="165" y="99"/>
                    <a:pt x="170" y="102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76" y="49"/>
                    <a:pt x="167" y="46"/>
                    <a:pt x="157" y="43"/>
                  </a:cubicBezTo>
                  <a:cubicBezTo>
                    <a:pt x="146" y="41"/>
                    <a:pt x="134" y="39"/>
                    <a:pt x="120" y="3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53" y="46"/>
                    <a:pt x="34" y="55"/>
                    <a:pt x="22" y="69"/>
                  </a:cubicBezTo>
                  <a:cubicBezTo>
                    <a:pt x="9" y="83"/>
                    <a:pt x="3" y="100"/>
                    <a:pt x="2" y="120"/>
                  </a:cubicBezTo>
                  <a:cubicBezTo>
                    <a:pt x="3" y="141"/>
                    <a:pt x="10" y="158"/>
                    <a:pt x="24" y="170"/>
                  </a:cubicBezTo>
                  <a:cubicBezTo>
                    <a:pt x="37" y="183"/>
                    <a:pt x="56" y="193"/>
                    <a:pt x="79" y="201"/>
                  </a:cubicBezTo>
                  <a:cubicBezTo>
                    <a:pt x="96" y="206"/>
                    <a:pt x="108" y="212"/>
                    <a:pt x="117" y="218"/>
                  </a:cubicBezTo>
                  <a:cubicBezTo>
                    <a:pt x="125" y="224"/>
                    <a:pt x="129" y="231"/>
                    <a:pt x="129" y="239"/>
                  </a:cubicBezTo>
                  <a:cubicBezTo>
                    <a:pt x="129" y="248"/>
                    <a:pt x="124" y="255"/>
                    <a:pt x="116" y="259"/>
                  </a:cubicBezTo>
                  <a:cubicBezTo>
                    <a:pt x="107" y="264"/>
                    <a:pt x="97" y="267"/>
                    <a:pt x="84" y="267"/>
                  </a:cubicBezTo>
                  <a:cubicBezTo>
                    <a:pt x="70" y="267"/>
                    <a:pt x="56" y="265"/>
                    <a:pt x="44" y="261"/>
                  </a:cubicBezTo>
                  <a:cubicBezTo>
                    <a:pt x="32" y="257"/>
                    <a:pt x="22" y="252"/>
                    <a:pt x="13" y="24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7" y="303"/>
                    <a:pt x="18" y="307"/>
                    <a:pt x="31" y="310"/>
                  </a:cubicBezTo>
                  <a:cubicBezTo>
                    <a:pt x="44" y="314"/>
                    <a:pt x="57" y="316"/>
                    <a:pt x="72" y="317"/>
                  </a:cubicBezTo>
                  <a:cubicBezTo>
                    <a:pt x="72" y="358"/>
                    <a:pt x="72" y="358"/>
                    <a:pt x="72" y="358"/>
                  </a:cubicBezTo>
                  <a:cubicBezTo>
                    <a:pt x="116" y="358"/>
                    <a:pt x="116" y="358"/>
                    <a:pt x="116" y="3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257120" y="1513786"/>
              <a:ext cx="353474" cy="456294"/>
              <a:chOff x="-1596397" y="3766785"/>
              <a:chExt cx="779274" cy="1005950"/>
            </a:xfrm>
          </p:grpSpPr>
          <p:sp>
            <p:nvSpPr>
              <p:cNvPr id="119" name="Up Arrow 118"/>
              <p:cNvSpPr/>
              <p:nvPr/>
            </p:nvSpPr>
            <p:spPr>
              <a:xfrm>
                <a:off x="-1596397" y="3766785"/>
                <a:ext cx="779274" cy="1005950"/>
              </a:xfrm>
              <a:prstGeom prst="upArrow">
                <a:avLst>
                  <a:gd name="adj1" fmla="val 57186"/>
                  <a:gd name="adj2" fmla="val 96784"/>
                </a:avLst>
              </a:prstGeom>
              <a:solidFill>
                <a:schemeClr val="tx2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18" name="Freeform 13"/>
              <p:cNvSpPr>
                <a:spLocks/>
              </p:cNvSpPr>
              <p:nvPr/>
            </p:nvSpPr>
            <p:spPr bwMode="auto">
              <a:xfrm>
                <a:off x="-1333750" y="4119144"/>
                <a:ext cx="253980" cy="466258"/>
              </a:xfrm>
              <a:custGeom>
                <a:avLst/>
                <a:gdLst>
                  <a:gd name="T0" fmla="*/ 116 w 194"/>
                  <a:gd name="T1" fmla="*/ 358 h 358"/>
                  <a:gd name="T2" fmla="*/ 116 w 194"/>
                  <a:gd name="T3" fmla="*/ 313 h 358"/>
                  <a:gd name="T4" fmla="*/ 175 w 194"/>
                  <a:gd name="T5" fmla="*/ 285 h 358"/>
                  <a:gd name="T6" fmla="*/ 194 w 194"/>
                  <a:gd name="T7" fmla="*/ 233 h 358"/>
                  <a:gd name="T8" fmla="*/ 178 w 194"/>
                  <a:gd name="T9" fmla="*/ 183 h 358"/>
                  <a:gd name="T10" fmla="*/ 122 w 194"/>
                  <a:gd name="T11" fmla="*/ 150 h 358"/>
                  <a:gd name="T12" fmla="*/ 80 w 194"/>
                  <a:gd name="T13" fmla="*/ 131 h 358"/>
                  <a:gd name="T14" fmla="*/ 67 w 194"/>
                  <a:gd name="T15" fmla="*/ 112 h 358"/>
                  <a:gd name="T16" fmla="*/ 76 w 194"/>
                  <a:gd name="T17" fmla="*/ 95 h 358"/>
                  <a:gd name="T18" fmla="*/ 105 w 194"/>
                  <a:gd name="T19" fmla="*/ 87 h 358"/>
                  <a:gd name="T20" fmla="*/ 146 w 194"/>
                  <a:gd name="T21" fmla="*/ 93 h 358"/>
                  <a:gd name="T22" fmla="*/ 170 w 194"/>
                  <a:gd name="T23" fmla="*/ 102 h 358"/>
                  <a:gd name="T24" fmla="*/ 183 w 194"/>
                  <a:gd name="T25" fmla="*/ 53 h 358"/>
                  <a:gd name="T26" fmla="*/ 157 w 194"/>
                  <a:gd name="T27" fmla="*/ 43 h 358"/>
                  <a:gd name="T28" fmla="*/ 120 w 194"/>
                  <a:gd name="T29" fmla="*/ 38 h 358"/>
                  <a:gd name="T30" fmla="*/ 120 w 194"/>
                  <a:gd name="T31" fmla="*/ 0 h 358"/>
                  <a:gd name="T32" fmla="*/ 77 w 194"/>
                  <a:gd name="T33" fmla="*/ 0 h 358"/>
                  <a:gd name="T34" fmla="*/ 77 w 194"/>
                  <a:gd name="T35" fmla="*/ 42 h 358"/>
                  <a:gd name="T36" fmla="*/ 22 w 194"/>
                  <a:gd name="T37" fmla="*/ 69 h 358"/>
                  <a:gd name="T38" fmla="*/ 2 w 194"/>
                  <a:gd name="T39" fmla="*/ 120 h 358"/>
                  <a:gd name="T40" fmla="*/ 24 w 194"/>
                  <a:gd name="T41" fmla="*/ 170 h 358"/>
                  <a:gd name="T42" fmla="*/ 79 w 194"/>
                  <a:gd name="T43" fmla="*/ 201 h 358"/>
                  <a:gd name="T44" fmla="*/ 117 w 194"/>
                  <a:gd name="T45" fmla="*/ 218 h 358"/>
                  <a:gd name="T46" fmla="*/ 129 w 194"/>
                  <a:gd name="T47" fmla="*/ 239 h 358"/>
                  <a:gd name="T48" fmla="*/ 116 w 194"/>
                  <a:gd name="T49" fmla="*/ 259 h 358"/>
                  <a:gd name="T50" fmla="*/ 84 w 194"/>
                  <a:gd name="T51" fmla="*/ 267 h 358"/>
                  <a:gd name="T52" fmla="*/ 44 w 194"/>
                  <a:gd name="T53" fmla="*/ 261 h 358"/>
                  <a:gd name="T54" fmla="*/ 13 w 194"/>
                  <a:gd name="T55" fmla="*/ 247 h 358"/>
                  <a:gd name="T56" fmla="*/ 0 w 194"/>
                  <a:gd name="T57" fmla="*/ 298 h 358"/>
                  <a:gd name="T58" fmla="*/ 31 w 194"/>
                  <a:gd name="T59" fmla="*/ 310 h 358"/>
                  <a:gd name="T60" fmla="*/ 72 w 194"/>
                  <a:gd name="T61" fmla="*/ 317 h 358"/>
                  <a:gd name="T62" fmla="*/ 72 w 194"/>
                  <a:gd name="T63" fmla="*/ 358 h 358"/>
                  <a:gd name="T64" fmla="*/ 116 w 194"/>
                  <a:gd name="T65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4" h="358">
                    <a:moveTo>
                      <a:pt x="116" y="358"/>
                    </a:moveTo>
                    <a:cubicBezTo>
                      <a:pt x="116" y="313"/>
                      <a:pt x="116" y="313"/>
                      <a:pt x="116" y="313"/>
                    </a:cubicBezTo>
                    <a:cubicBezTo>
                      <a:pt x="142" y="309"/>
                      <a:pt x="161" y="299"/>
                      <a:pt x="175" y="285"/>
                    </a:cubicBezTo>
                    <a:cubicBezTo>
                      <a:pt x="188" y="270"/>
                      <a:pt x="194" y="253"/>
                      <a:pt x="194" y="233"/>
                    </a:cubicBezTo>
                    <a:cubicBezTo>
                      <a:pt x="194" y="213"/>
                      <a:pt x="189" y="197"/>
                      <a:pt x="178" y="183"/>
                    </a:cubicBezTo>
                    <a:cubicBezTo>
                      <a:pt x="166" y="170"/>
                      <a:pt x="148" y="159"/>
                      <a:pt x="122" y="150"/>
                    </a:cubicBezTo>
                    <a:cubicBezTo>
                      <a:pt x="102" y="143"/>
                      <a:pt x="89" y="137"/>
                      <a:pt x="80" y="131"/>
                    </a:cubicBezTo>
                    <a:cubicBezTo>
                      <a:pt x="71" y="125"/>
                      <a:pt x="67" y="119"/>
                      <a:pt x="67" y="112"/>
                    </a:cubicBezTo>
                    <a:cubicBezTo>
                      <a:pt x="67" y="106"/>
                      <a:pt x="70" y="100"/>
                      <a:pt x="76" y="95"/>
                    </a:cubicBezTo>
                    <a:cubicBezTo>
                      <a:pt x="81" y="90"/>
                      <a:pt x="91" y="87"/>
                      <a:pt x="105" y="87"/>
                    </a:cubicBezTo>
                    <a:cubicBezTo>
                      <a:pt x="122" y="87"/>
                      <a:pt x="136" y="89"/>
                      <a:pt x="146" y="93"/>
                    </a:cubicBezTo>
                    <a:cubicBezTo>
                      <a:pt x="157" y="96"/>
                      <a:pt x="165" y="99"/>
                      <a:pt x="170" y="102"/>
                    </a:cubicBezTo>
                    <a:cubicBezTo>
                      <a:pt x="183" y="53"/>
                      <a:pt x="183" y="53"/>
                      <a:pt x="183" y="53"/>
                    </a:cubicBezTo>
                    <a:cubicBezTo>
                      <a:pt x="176" y="49"/>
                      <a:pt x="167" y="46"/>
                      <a:pt x="157" y="43"/>
                    </a:cubicBezTo>
                    <a:cubicBezTo>
                      <a:pt x="146" y="41"/>
                      <a:pt x="134" y="39"/>
                      <a:pt x="120" y="3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53" y="46"/>
                      <a:pt x="34" y="55"/>
                      <a:pt x="22" y="69"/>
                    </a:cubicBezTo>
                    <a:cubicBezTo>
                      <a:pt x="9" y="83"/>
                      <a:pt x="3" y="100"/>
                      <a:pt x="2" y="120"/>
                    </a:cubicBezTo>
                    <a:cubicBezTo>
                      <a:pt x="3" y="141"/>
                      <a:pt x="10" y="158"/>
                      <a:pt x="24" y="170"/>
                    </a:cubicBezTo>
                    <a:cubicBezTo>
                      <a:pt x="37" y="183"/>
                      <a:pt x="56" y="193"/>
                      <a:pt x="79" y="201"/>
                    </a:cubicBezTo>
                    <a:cubicBezTo>
                      <a:pt x="96" y="206"/>
                      <a:pt x="108" y="212"/>
                      <a:pt x="117" y="218"/>
                    </a:cubicBezTo>
                    <a:cubicBezTo>
                      <a:pt x="125" y="224"/>
                      <a:pt x="129" y="231"/>
                      <a:pt x="129" y="239"/>
                    </a:cubicBezTo>
                    <a:cubicBezTo>
                      <a:pt x="129" y="248"/>
                      <a:pt x="124" y="255"/>
                      <a:pt x="116" y="259"/>
                    </a:cubicBezTo>
                    <a:cubicBezTo>
                      <a:pt x="107" y="264"/>
                      <a:pt x="97" y="267"/>
                      <a:pt x="84" y="267"/>
                    </a:cubicBezTo>
                    <a:cubicBezTo>
                      <a:pt x="70" y="267"/>
                      <a:pt x="56" y="265"/>
                      <a:pt x="44" y="261"/>
                    </a:cubicBezTo>
                    <a:cubicBezTo>
                      <a:pt x="32" y="257"/>
                      <a:pt x="22" y="252"/>
                      <a:pt x="13" y="247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7" y="303"/>
                      <a:pt x="18" y="307"/>
                      <a:pt x="31" y="310"/>
                    </a:cubicBezTo>
                    <a:cubicBezTo>
                      <a:pt x="44" y="314"/>
                      <a:pt x="57" y="316"/>
                      <a:pt x="72" y="317"/>
                    </a:cubicBezTo>
                    <a:cubicBezTo>
                      <a:pt x="72" y="358"/>
                      <a:pt x="72" y="358"/>
                      <a:pt x="72" y="358"/>
                    </a:cubicBezTo>
                    <a:cubicBezTo>
                      <a:pt x="116" y="358"/>
                      <a:pt x="116" y="358"/>
                      <a:pt x="116" y="35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467607" y="1751102"/>
              <a:ext cx="829021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141.700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24789" y="1751103"/>
              <a:ext cx="908268" cy="278510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131.206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91902" y="1751102"/>
              <a:ext cx="889707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154 </a:t>
              </a:r>
              <a:r>
                <a:rPr lang="en-AU" sz="1500" b="1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ngày</a:t>
              </a:r>
              <a:endPara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24990" y="1751102"/>
              <a:ext cx="918152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25.5%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78772" y="1751102"/>
              <a:ext cx="784873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5%</a:t>
              </a:r>
            </a:p>
          </p:txBody>
        </p:sp>
        <p:grpSp>
          <p:nvGrpSpPr>
            <p:cNvPr id="57" name="Group 17"/>
            <p:cNvGrpSpPr>
              <a:grpSpLocks noChangeAspect="1"/>
            </p:cNvGrpSpPr>
            <p:nvPr/>
          </p:nvGrpSpPr>
          <p:grpSpPr bwMode="auto">
            <a:xfrm>
              <a:off x="5550539" y="1530856"/>
              <a:ext cx="432415" cy="432415"/>
              <a:chOff x="-2390" y="965"/>
              <a:chExt cx="952" cy="952"/>
            </a:xfrm>
            <a:solidFill>
              <a:schemeClr val="tx2"/>
            </a:solidFill>
          </p:grpSpPr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-2390" y="965"/>
                <a:ext cx="952" cy="952"/>
              </a:xfrm>
              <a:custGeom>
                <a:avLst/>
                <a:gdLst>
                  <a:gd name="T0" fmla="*/ 105 w 952"/>
                  <a:gd name="T1" fmla="*/ 847 h 952"/>
                  <a:gd name="T2" fmla="*/ 105 w 952"/>
                  <a:gd name="T3" fmla="*/ 0 h 952"/>
                  <a:gd name="T4" fmla="*/ 0 w 952"/>
                  <a:gd name="T5" fmla="*/ 0 h 952"/>
                  <a:gd name="T6" fmla="*/ 0 w 952"/>
                  <a:gd name="T7" fmla="*/ 952 h 952"/>
                  <a:gd name="T8" fmla="*/ 952 w 952"/>
                  <a:gd name="T9" fmla="*/ 952 h 952"/>
                  <a:gd name="T10" fmla="*/ 952 w 952"/>
                  <a:gd name="T11" fmla="*/ 847 h 952"/>
                  <a:gd name="T12" fmla="*/ 105 w 952"/>
                  <a:gd name="T13" fmla="*/ 847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2" h="952">
                    <a:moveTo>
                      <a:pt x="105" y="847"/>
                    </a:moveTo>
                    <a:lnTo>
                      <a:pt x="105" y="0"/>
                    </a:lnTo>
                    <a:lnTo>
                      <a:pt x="0" y="0"/>
                    </a:lnTo>
                    <a:lnTo>
                      <a:pt x="0" y="952"/>
                    </a:lnTo>
                    <a:lnTo>
                      <a:pt x="952" y="952"/>
                    </a:lnTo>
                    <a:lnTo>
                      <a:pt x="952" y="847"/>
                    </a:lnTo>
                    <a:lnTo>
                      <a:pt x="105" y="847"/>
                    </a:lnTo>
                    <a:close/>
                  </a:path>
                </a:pathLst>
              </a:custGeom>
              <a:solidFill>
                <a:schemeClr val="tx2">
                  <a:alpha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-2207" y="1136"/>
                <a:ext cx="703" cy="495"/>
              </a:xfrm>
              <a:custGeom>
                <a:avLst/>
                <a:gdLst>
                  <a:gd name="T0" fmla="*/ 493 w 703"/>
                  <a:gd name="T1" fmla="*/ 53 h 495"/>
                  <a:gd name="T2" fmla="*/ 567 w 703"/>
                  <a:gd name="T3" fmla="*/ 110 h 495"/>
                  <a:gd name="T4" fmla="*/ 415 w 703"/>
                  <a:gd name="T5" fmla="*/ 293 h 495"/>
                  <a:gd name="T6" fmla="*/ 243 w 703"/>
                  <a:gd name="T7" fmla="*/ 157 h 495"/>
                  <a:gd name="T8" fmla="*/ 0 w 703"/>
                  <a:gd name="T9" fmla="*/ 443 h 495"/>
                  <a:gd name="T10" fmla="*/ 60 w 703"/>
                  <a:gd name="T11" fmla="*/ 495 h 495"/>
                  <a:gd name="T12" fmla="*/ 255 w 703"/>
                  <a:gd name="T13" fmla="*/ 269 h 495"/>
                  <a:gd name="T14" fmla="*/ 426 w 703"/>
                  <a:gd name="T15" fmla="*/ 405 h 495"/>
                  <a:gd name="T16" fmla="*/ 631 w 703"/>
                  <a:gd name="T17" fmla="*/ 160 h 495"/>
                  <a:gd name="T18" fmla="*/ 703 w 703"/>
                  <a:gd name="T19" fmla="*/ 217 h 495"/>
                  <a:gd name="T20" fmla="*/ 703 w 703"/>
                  <a:gd name="T21" fmla="*/ 0 h 495"/>
                  <a:gd name="T22" fmla="*/ 493 w 703"/>
                  <a:gd name="T23" fmla="*/ 53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3" h="495">
                    <a:moveTo>
                      <a:pt x="493" y="53"/>
                    </a:moveTo>
                    <a:lnTo>
                      <a:pt x="567" y="110"/>
                    </a:lnTo>
                    <a:lnTo>
                      <a:pt x="415" y="293"/>
                    </a:lnTo>
                    <a:lnTo>
                      <a:pt x="243" y="157"/>
                    </a:lnTo>
                    <a:lnTo>
                      <a:pt x="0" y="443"/>
                    </a:lnTo>
                    <a:lnTo>
                      <a:pt x="60" y="495"/>
                    </a:lnTo>
                    <a:lnTo>
                      <a:pt x="255" y="269"/>
                    </a:lnTo>
                    <a:lnTo>
                      <a:pt x="426" y="405"/>
                    </a:lnTo>
                    <a:lnTo>
                      <a:pt x="631" y="160"/>
                    </a:lnTo>
                    <a:lnTo>
                      <a:pt x="703" y="217"/>
                    </a:lnTo>
                    <a:lnTo>
                      <a:pt x="703" y="0"/>
                    </a:lnTo>
                    <a:lnTo>
                      <a:pt x="493" y="53"/>
                    </a:lnTo>
                    <a:close/>
                  </a:path>
                </a:pathLst>
              </a:custGeom>
              <a:solidFill>
                <a:schemeClr val="tx2">
                  <a:alpha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995443" y="1530856"/>
              <a:ext cx="430918" cy="431372"/>
              <a:chOff x="-958" y="1468"/>
              <a:chExt cx="951" cy="952"/>
            </a:xfrm>
          </p:grpSpPr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-601" y="1706"/>
                <a:ext cx="238" cy="7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-245" y="1468"/>
                <a:ext cx="238" cy="9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-958" y="1944"/>
                <a:ext cx="238" cy="47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533400" y="122238"/>
            <a:ext cx="8610599" cy="5635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vào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giao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dịch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cuối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endParaRPr lang="en-US" sz="3500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4271562" y="1801400"/>
            <a:ext cx="0" cy="8626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271562" y="2664018"/>
            <a:ext cx="60523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1"/>
          </p:cNvCxnSpPr>
          <p:nvPr/>
        </p:nvCxnSpPr>
        <p:spPr>
          <a:xfrm flipV="1">
            <a:off x="1626383" y="1312009"/>
            <a:ext cx="761927" cy="1362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544770" y="1448949"/>
            <a:ext cx="866863" cy="280223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 algn="ctr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148.200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4392833" y="1319873"/>
            <a:ext cx="830785" cy="5756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364170" y="1448949"/>
            <a:ext cx="866863" cy="280223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 algn="ctr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2 </a:t>
            </a:r>
            <a:r>
              <a:rPr lang="en-AU" sz="1500" b="1" dirty="0" err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ngày</a:t>
            </a:r>
            <a:endParaRPr lang="en-AU" sz="1500" b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6752035" y="5106549"/>
            <a:ext cx="2087165" cy="457200"/>
          </a:xfrm>
          <a:prstGeom prst="ellips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497804" y="3564809"/>
            <a:ext cx="854996" cy="245191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182 </a:t>
            </a:r>
            <a:r>
              <a:rPr lang="en-AU" sz="1500" b="1" dirty="0" err="1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endParaRPr lang="en-AU" sz="1500" b="1" dirty="0">
              <a:solidFill>
                <a:schemeClr val="accent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46646" y="3144297"/>
            <a:ext cx="4535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15/3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191000" y="3124200"/>
            <a:ext cx="453265" cy="255862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15/9</a:t>
            </a:r>
          </a:p>
          <a:p>
            <a:pPr indent="-184702">
              <a:lnSpc>
                <a:spcPct val="85000"/>
              </a:lnSpc>
              <a:spcBef>
                <a:spcPts val="513"/>
              </a:spcBef>
            </a:pPr>
            <a:endParaRPr lang="en-AU" sz="1500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2982" y="3316793"/>
            <a:ext cx="905556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Thời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gian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52982" y="4154993"/>
            <a:ext cx="905556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CKCS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4419600" y="4211096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28600" y="5049297"/>
            <a:ext cx="744894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CW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90600" y="3982497"/>
            <a:ext cx="7583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133.000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3962400" y="2860208"/>
            <a:ext cx="0" cy="2780356"/>
          </a:xfrm>
          <a:prstGeom prst="line">
            <a:avLst/>
          </a:prstGeom>
          <a:ln w="28575">
            <a:solidFill>
              <a:srgbClr val="FF0000">
                <a:alpha val="3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066800" y="4862863"/>
            <a:ext cx="655672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5.600</a:t>
            </a:r>
            <a:endParaRPr lang="en-AU" sz="150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1295400" y="3449097"/>
            <a:ext cx="26670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962400" y="3449097"/>
            <a:ext cx="4572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737446" y="3124200"/>
            <a:ext cx="4535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13/9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114800" y="3564809"/>
            <a:ext cx="762000" cy="245191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 </a:t>
            </a:r>
            <a:r>
              <a:rPr lang="en-AU" sz="1500" b="1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endParaRPr lang="en-AU" sz="1500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indent="-184702">
              <a:lnSpc>
                <a:spcPct val="85000"/>
              </a:lnSpc>
              <a:spcBef>
                <a:spcPts val="513"/>
              </a:spcBef>
            </a:pPr>
            <a:endParaRPr lang="en-AU" sz="150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3" name="Left Brace 92"/>
          <p:cNvSpPr/>
          <p:nvPr/>
        </p:nvSpPr>
        <p:spPr>
          <a:xfrm rot="16200000">
            <a:off x="2572057" y="2197575"/>
            <a:ext cx="122459" cy="2658226"/>
          </a:xfrm>
          <a:prstGeom prst="leftBrac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Left Brace 93"/>
          <p:cNvSpPr/>
          <p:nvPr/>
        </p:nvSpPr>
        <p:spPr>
          <a:xfrm rot="16200000">
            <a:off x="4156123" y="3301333"/>
            <a:ext cx="69753" cy="457200"/>
          </a:xfrm>
          <a:prstGeom prst="leftBrac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3594484" y="3993382"/>
            <a:ext cx="7583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148.200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733800" y="4870930"/>
            <a:ext cx="655672" cy="294678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8.630</a:t>
            </a:r>
          </a:p>
        </p:txBody>
      </p:sp>
      <p:cxnSp>
        <p:nvCxnSpPr>
          <p:cNvPr id="101" name="Straight Connector 100"/>
          <p:cNvCxnSpPr/>
          <p:nvPr/>
        </p:nvCxnSpPr>
        <p:spPr>
          <a:xfrm flipV="1">
            <a:off x="12954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44196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4419600" y="33528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962400" y="33528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295400" y="33528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295400" y="4215384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959352" y="4306824"/>
            <a:ext cx="4572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1295400" y="4306824"/>
            <a:ext cx="26670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962400" y="4215384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962400" y="5202936"/>
            <a:ext cx="4572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1295400" y="5202936"/>
            <a:ext cx="26670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9624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467600" y="5638800"/>
            <a:ext cx="0" cy="466259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4191000" y="5105400"/>
            <a:ext cx="3281370" cy="1085806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Left Bracket 75"/>
          <p:cNvSpPr/>
          <p:nvPr/>
        </p:nvSpPr>
        <p:spPr>
          <a:xfrm rot="16200000">
            <a:off x="4495800" y="-1905000"/>
            <a:ext cx="152400" cy="7162801"/>
          </a:xfrm>
          <a:prstGeom prst="leftBracke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37325"/>
            <a:ext cx="1524000" cy="320676"/>
          </a:xfrm>
        </p:spPr>
        <p:txBody>
          <a:bodyPr/>
          <a:lstStyle/>
          <a:p>
            <a:fld id="{A1FC0E1B-B796-4654-B5AE-633654ADE66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7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19047" y="6536878"/>
            <a:ext cx="2133600" cy="3076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>
                <a:latin typeface="+mj-lt"/>
              </a:rPr>
              <a:t>www.hsx.vn</a:t>
            </a:r>
          </a:p>
        </p:txBody>
      </p:sp>
    </p:spTree>
    <p:extLst>
      <p:ext uri="{BB962C8B-B14F-4D97-AF65-F5344CB8AC3E}">
        <p14:creationId xmlns:p14="http://schemas.microsoft.com/office/powerpoint/2010/main" val="15033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60" grpId="0" animBg="1"/>
      <p:bldP spid="63" grpId="0"/>
      <p:bldP spid="68" grpId="0"/>
      <p:bldP spid="69" grpId="0"/>
      <p:bldP spid="70" grpId="0"/>
      <p:bldP spid="78" grpId="0"/>
      <p:bldP spid="81" grpId="0"/>
      <p:bldP spid="82" grpId="0"/>
      <p:bldP spid="84" grpId="0"/>
      <p:bldP spid="89" grpId="0"/>
      <p:bldP spid="92" grpId="0"/>
      <p:bldP spid="93" grpId="0" animBg="1"/>
      <p:bldP spid="94" grpId="0" animBg="1"/>
      <p:bldP spid="95" grpId="0"/>
      <p:bldP spid="96" grpId="0"/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0E1B-B796-4654-B5AE-633654ADE66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www.hsx.vn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786426"/>
            <a:ext cx="6781800" cy="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0600" y="3634026"/>
            <a:ext cx="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0" y="3634026"/>
            <a:ext cx="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3634026"/>
            <a:ext cx="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91400" y="2971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15/09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8800" y="1676400"/>
            <a:ext cx="2362200" cy="477054"/>
          </a:xfrm>
          <a:prstGeom prst="rect">
            <a:avLst/>
          </a:prstGeom>
          <a:noFill/>
          <a:ln w="3175" cmpd="dbl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endParaRPr lang="en-US" sz="25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6819900" y="2153454"/>
            <a:ext cx="876300" cy="158034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3140095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10/09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5000" y="3140095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11/09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3140095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12/09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0" y="3100626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13/09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43600" y="3100626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14/09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5234226"/>
            <a:ext cx="1981200" cy="86177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5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400800" y="3634026"/>
            <a:ext cx="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0" idx="0"/>
          </p:cNvCxnSpPr>
          <p:nvPr/>
        </p:nvCxnSpPr>
        <p:spPr>
          <a:xfrm flipH="1" flipV="1">
            <a:off x="6477000" y="3862626"/>
            <a:ext cx="1066800" cy="1371600"/>
          </a:xfrm>
          <a:prstGeom prst="straightConnector1">
            <a:avLst/>
          </a:prstGeom>
          <a:ln>
            <a:solidFill>
              <a:srgbClr val="0652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 rot="16200000">
            <a:off x="3505200" y="1500426"/>
            <a:ext cx="419100" cy="5448300"/>
          </a:xfrm>
          <a:prstGeom prst="leftBrace">
            <a:avLst>
              <a:gd name="adj1" fmla="val 5476"/>
              <a:gd name="adj2" fmla="val 49983"/>
            </a:avLst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9600" y="4419600"/>
            <a:ext cx="579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148.420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05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4600" y="1600200"/>
            <a:ext cx="2362200" cy="861774"/>
          </a:xfrm>
          <a:prstGeom prst="rect">
            <a:avLst/>
          </a:prstGeom>
          <a:noFill/>
          <a:ln w="3175" cmpd="dbl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5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>
            <a:stCxn id="35" idx="2"/>
          </p:cNvCxnSpPr>
          <p:nvPr/>
        </p:nvCxnSpPr>
        <p:spPr>
          <a:xfrm>
            <a:off x="3695700" y="2461974"/>
            <a:ext cx="1181100" cy="1271826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8000999" cy="563562"/>
          </a:xfrm>
        </p:spPr>
        <p:txBody>
          <a:bodyPr/>
          <a:lstStyle/>
          <a:p>
            <a:pPr algn="just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953000" y="3657600"/>
            <a:ext cx="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53000" y="3405426"/>
            <a:ext cx="0" cy="7620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72400" y="3657600"/>
            <a:ext cx="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78187" y="3405426"/>
            <a:ext cx="0" cy="7620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00800" y="3401568"/>
            <a:ext cx="0" cy="762000"/>
          </a:xfrm>
          <a:prstGeom prst="line">
            <a:avLst/>
          </a:prstGeom>
          <a:ln w="88900">
            <a:solidFill>
              <a:srgbClr val="0652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9" grpId="0" animBg="1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0E1B-B796-4654-B5AE-633654ADE66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www.hsx.vn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8153399" cy="563562"/>
          </a:xfrm>
        </p:spPr>
        <p:txBody>
          <a:bodyPr/>
          <a:lstStyle/>
          <a:p>
            <a:pPr algn="just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503938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/>
          </a:p>
        </p:txBody>
      </p:sp>
      <p:sp>
        <p:nvSpPr>
          <p:cNvPr id="19" name="Oval 18"/>
          <p:cNvSpPr/>
          <p:nvPr/>
        </p:nvSpPr>
        <p:spPr>
          <a:xfrm>
            <a:off x="304800" y="3048000"/>
            <a:ext cx="2209800" cy="990600"/>
          </a:xfrm>
          <a:prstGeom prst="ellipse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9" idx="6"/>
            <a:endCxn id="23" idx="1"/>
          </p:cNvCxnSpPr>
          <p:nvPr/>
        </p:nvCxnSpPr>
        <p:spPr>
          <a:xfrm flipV="1">
            <a:off x="2514600" y="1905000"/>
            <a:ext cx="914400" cy="16383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429000" y="1143000"/>
            <a:ext cx="5257800" cy="1524000"/>
          </a:xfrm>
          <a:prstGeom prst="roundRect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GD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(13/09/2017):</a:t>
            </a:r>
          </a:p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8.630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stCxn id="19" idx="6"/>
            <a:endCxn id="27" idx="1"/>
          </p:cNvCxnSpPr>
          <p:nvPr/>
        </p:nvCxnSpPr>
        <p:spPr>
          <a:xfrm>
            <a:off x="2514600" y="3543300"/>
            <a:ext cx="914400" cy="12573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3429000" y="3657600"/>
            <a:ext cx="5257800" cy="2286000"/>
            <a:chOff x="3429000" y="3657600"/>
            <a:chExt cx="5257800" cy="2286000"/>
          </a:xfrm>
        </p:grpSpPr>
        <p:sp>
          <p:nvSpPr>
            <p:cNvPr id="27" name="Rounded Rectangle 26"/>
            <p:cNvSpPr/>
            <p:nvPr/>
          </p:nvSpPr>
          <p:spPr>
            <a:xfrm>
              <a:off x="3429000" y="3657600"/>
              <a:ext cx="5257800" cy="2286000"/>
            </a:xfrm>
            <a:prstGeom prst="roundRect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800" b="1" i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quyền</a:t>
              </a:r>
              <a:r>
                <a:rPr lang="en-US" sz="2800" i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(15/09/2017):</a:t>
              </a:r>
            </a:p>
            <a:p>
              <a:pPr algn="ctr"/>
              <a:r>
                <a:rPr lang="en-US" sz="28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8.728 </a:t>
              </a:r>
              <a:r>
                <a:rPr lang="en-US" sz="2800" b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endPara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en-US" i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i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i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i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i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i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i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i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i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quyền</a:t>
              </a:r>
              <a:r>
                <a:rPr lang="en-US" i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algn="ctr">
                <a:spcBef>
                  <a:spcPts val="600"/>
                </a:spcBef>
              </a:pP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Tỷ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4267200" y="5257800"/>
              <a:ext cx="35814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>
                <a:latin typeface="Times New Roman" charset="0"/>
                <a:ea typeface="Times New Roman" charset="0"/>
                <a:cs typeface="Times New Roman" charset="0"/>
              </a:rPr>
              <a:t>Chứng quyền và chứng khoán cơ sở</a:t>
            </a:r>
            <a:endParaRPr lang="en-US" sz="3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0E1B-B796-4654-B5AE-633654ADE66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www.hsx.vn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7512" y="1219200"/>
            <a:ext cx="7045" cy="46482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9953" y="5715000"/>
            <a:ext cx="8395447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674557" y="2667000"/>
            <a:ext cx="7783642" cy="1447800"/>
          </a:xfrm>
          <a:custGeom>
            <a:avLst/>
            <a:gdLst>
              <a:gd name="connsiteX0" fmla="*/ 0 w 4796853"/>
              <a:gd name="connsiteY0" fmla="*/ 1169233 h 1798820"/>
              <a:gd name="connsiteX1" fmla="*/ 629587 w 4796853"/>
              <a:gd name="connsiteY1" fmla="*/ 599607 h 1798820"/>
              <a:gd name="connsiteX2" fmla="*/ 1184223 w 4796853"/>
              <a:gd name="connsiteY2" fmla="*/ 1768839 h 1798820"/>
              <a:gd name="connsiteX3" fmla="*/ 1783830 w 4796853"/>
              <a:gd name="connsiteY3" fmla="*/ 569626 h 1798820"/>
              <a:gd name="connsiteX4" fmla="*/ 2398427 w 4796853"/>
              <a:gd name="connsiteY4" fmla="*/ 1199213 h 1798820"/>
              <a:gd name="connsiteX5" fmla="*/ 2998033 w 4796853"/>
              <a:gd name="connsiteY5" fmla="*/ 0 h 1798820"/>
              <a:gd name="connsiteX6" fmla="*/ 3597640 w 4796853"/>
              <a:gd name="connsiteY6" fmla="*/ 1798820 h 1798820"/>
              <a:gd name="connsiteX7" fmla="*/ 3897443 w 4796853"/>
              <a:gd name="connsiteY7" fmla="*/ 479685 h 1798820"/>
              <a:gd name="connsiteX8" fmla="*/ 4182256 w 4796853"/>
              <a:gd name="connsiteY8" fmla="*/ 1199213 h 1798820"/>
              <a:gd name="connsiteX9" fmla="*/ 4796853 w 4796853"/>
              <a:gd name="connsiteY9" fmla="*/ 134911 h 1798820"/>
              <a:gd name="connsiteX10" fmla="*/ 4796853 w 4796853"/>
              <a:gd name="connsiteY10" fmla="*/ 134911 h 1798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6853" h="1798820">
                <a:moveTo>
                  <a:pt x="0" y="1169233"/>
                </a:moveTo>
                <a:lnTo>
                  <a:pt x="629587" y="599607"/>
                </a:lnTo>
                <a:lnTo>
                  <a:pt x="1184223" y="1768839"/>
                </a:lnTo>
                <a:lnTo>
                  <a:pt x="1783830" y="569626"/>
                </a:lnTo>
                <a:lnTo>
                  <a:pt x="2398427" y="1199213"/>
                </a:lnTo>
                <a:lnTo>
                  <a:pt x="2998033" y="0"/>
                </a:lnTo>
                <a:lnTo>
                  <a:pt x="3597640" y="1798820"/>
                </a:lnTo>
                <a:lnTo>
                  <a:pt x="3897443" y="479685"/>
                </a:lnTo>
                <a:lnTo>
                  <a:pt x="4182256" y="1199213"/>
                </a:lnTo>
                <a:lnTo>
                  <a:pt x="4796853" y="134911"/>
                </a:lnTo>
                <a:lnTo>
                  <a:pt x="4796853" y="134911"/>
                </a:lnTo>
              </a:path>
            </a:pathLst>
          </a:cu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689548" y="1447800"/>
            <a:ext cx="7768652" cy="3561413"/>
          </a:xfrm>
          <a:custGeom>
            <a:avLst/>
            <a:gdLst>
              <a:gd name="connsiteX0" fmla="*/ 0 w 4781862"/>
              <a:gd name="connsiteY0" fmla="*/ 2368446 h 3942413"/>
              <a:gd name="connsiteX1" fmla="*/ 614596 w 4781862"/>
              <a:gd name="connsiteY1" fmla="*/ 1798820 h 3942413"/>
              <a:gd name="connsiteX2" fmla="*/ 1154242 w 4781862"/>
              <a:gd name="connsiteY2" fmla="*/ 3567659 h 3942413"/>
              <a:gd name="connsiteX3" fmla="*/ 1753849 w 4781862"/>
              <a:gd name="connsiteY3" fmla="*/ 584616 h 3942413"/>
              <a:gd name="connsiteX4" fmla="*/ 2383436 w 4781862"/>
              <a:gd name="connsiteY4" fmla="*/ 3942413 h 3942413"/>
              <a:gd name="connsiteX5" fmla="*/ 2968052 w 4781862"/>
              <a:gd name="connsiteY5" fmla="*/ 0 h 3942413"/>
              <a:gd name="connsiteX6" fmla="*/ 3582649 w 4781862"/>
              <a:gd name="connsiteY6" fmla="*/ 3567659 h 3942413"/>
              <a:gd name="connsiteX7" fmla="*/ 4781862 w 4781862"/>
              <a:gd name="connsiteY7" fmla="*/ 704538 h 3942413"/>
              <a:gd name="connsiteX8" fmla="*/ 4781862 w 4781862"/>
              <a:gd name="connsiteY8" fmla="*/ 704538 h 3942413"/>
              <a:gd name="connsiteX9" fmla="*/ 4781862 w 4781862"/>
              <a:gd name="connsiteY9" fmla="*/ 704538 h 3942413"/>
              <a:gd name="connsiteX0" fmla="*/ 0 w 4781862"/>
              <a:gd name="connsiteY0" fmla="*/ 2368446 h 3942413"/>
              <a:gd name="connsiteX1" fmla="*/ 565653 w 4781862"/>
              <a:gd name="connsiteY1" fmla="*/ 1369726 h 3942413"/>
              <a:gd name="connsiteX2" fmla="*/ 1154242 w 4781862"/>
              <a:gd name="connsiteY2" fmla="*/ 3567659 h 3942413"/>
              <a:gd name="connsiteX3" fmla="*/ 1753849 w 4781862"/>
              <a:gd name="connsiteY3" fmla="*/ 584616 h 3942413"/>
              <a:gd name="connsiteX4" fmla="*/ 2383436 w 4781862"/>
              <a:gd name="connsiteY4" fmla="*/ 3942413 h 3942413"/>
              <a:gd name="connsiteX5" fmla="*/ 2968052 w 4781862"/>
              <a:gd name="connsiteY5" fmla="*/ 0 h 3942413"/>
              <a:gd name="connsiteX6" fmla="*/ 3582649 w 4781862"/>
              <a:gd name="connsiteY6" fmla="*/ 3567659 h 3942413"/>
              <a:gd name="connsiteX7" fmla="*/ 4781862 w 4781862"/>
              <a:gd name="connsiteY7" fmla="*/ 704538 h 3942413"/>
              <a:gd name="connsiteX8" fmla="*/ 4781862 w 4781862"/>
              <a:gd name="connsiteY8" fmla="*/ 704538 h 3942413"/>
              <a:gd name="connsiteX9" fmla="*/ 4781862 w 4781862"/>
              <a:gd name="connsiteY9" fmla="*/ 704538 h 394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81862" h="3942413">
                <a:moveTo>
                  <a:pt x="0" y="2368446"/>
                </a:moveTo>
                <a:lnTo>
                  <a:pt x="565653" y="1369726"/>
                </a:lnTo>
                <a:lnTo>
                  <a:pt x="1154242" y="3567659"/>
                </a:lnTo>
                <a:lnTo>
                  <a:pt x="1753849" y="584616"/>
                </a:lnTo>
                <a:lnTo>
                  <a:pt x="2383436" y="3942413"/>
                </a:lnTo>
                <a:lnTo>
                  <a:pt x="2968052" y="0"/>
                </a:lnTo>
                <a:lnTo>
                  <a:pt x="3582649" y="3567659"/>
                </a:lnTo>
                <a:lnTo>
                  <a:pt x="4781862" y="704538"/>
                </a:lnTo>
                <a:lnTo>
                  <a:pt x="4781862" y="704538"/>
                </a:lnTo>
                <a:lnTo>
                  <a:pt x="4781862" y="704538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 rot="20234255">
            <a:off x="600357" y="3282434"/>
            <a:ext cx="145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 CKCS</a:t>
            </a:r>
          </a:p>
        </p:txBody>
      </p:sp>
      <p:sp>
        <p:nvSpPr>
          <p:cNvPr id="73" name="TextBox 72"/>
          <p:cNvSpPr txBox="1"/>
          <p:nvPr/>
        </p:nvSpPr>
        <p:spPr>
          <a:xfrm rot="19146506">
            <a:off x="479152" y="2704543"/>
            <a:ext cx="145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 CW</a:t>
            </a:r>
          </a:p>
        </p:txBody>
      </p:sp>
    </p:spTree>
    <p:extLst>
      <p:ext uri="{BB962C8B-B14F-4D97-AF65-F5344CB8AC3E}">
        <p14:creationId xmlns:p14="http://schemas.microsoft.com/office/powerpoint/2010/main" val="1197059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1" animBg="1"/>
      <p:bldP spid="70" grpId="0" animBg="1"/>
      <p:bldP spid="72" grpId="0"/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774392" y="1481777"/>
            <a:ext cx="26208" cy="4766623"/>
          </a:xfrm>
          <a:prstGeom prst="line">
            <a:avLst/>
          </a:prstGeom>
          <a:ln w="38100">
            <a:solidFill>
              <a:schemeClr val="tx2">
                <a:alpha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976424" y="914400"/>
            <a:ext cx="2155110" cy="1066929"/>
            <a:chOff x="6989097" y="2340471"/>
            <a:chExt cx="2520281" cy="1247714"/>
          </a:xfrm>
        </p:grpSpPr>
        <p:grpSp>
          <p:nvGrpSpPr>
            <p:cNvPr id="37" name="Group 36"/>
            <p:cNvGrpSpPr/>
            <p:nvPr/>
          </p:nvGrpSpPr>
          <p:grpSpPr>
            <a:xfrm flipH="1">
              <a:off x="6989097" y="2532650"/>
              <a:ext cx="494961" cy="1055535"/>
              <a:chOff x="2322355" y="2779714"/>
              <a:chExt cx="659548" cy="1406524"/>
            </a:xfrm>
          </p:grpSpPr>
          <p:grpSp>
            <p:nvGrpSpPr>
              <p:cNvPr id="47" name="Group 30"/>
              <p:cNvGrpSpPr>
                <a:grpSpLocks noChangeAspect="1"/>
              </p:cNvGrpSpPr>
              <p:nvPr/>
            </p:nvGrpSpPr>
            <p:grpSpPr bwMode="auto">
              <a:xfrm>
                <a:off x="2322355" y="2779714"/>
                <a:ext cx="658811" cy="1406524"/>
                <a:chOff x="4527" y="2095"/>
                <a:chExt cx="415" cy="886"/>
              </a:xfrm>
              <a:solidFill>
                <a:schemeClr val="accent2"/>
              </a:solidFill>
            </p:grpSpPr>
            <p:sp>
              <p:nvSpPr>
                <p:cNvPr id="49" name="Freeform 31"/>
                <p:cNvSpPr>
                  <a:spLocks/>
                </p:cNvSpPr>
                <p:nvPr/>
              </p:nvSpPr>
              <p:spPr bwMode="auto">
                <a:xfrm>
                  <a:off x="4527" y="2369"/>
                  <a:ext cx="415" cy="612"/>
                </a:xfrm>
                <a:custGeom>
                  <a:avLst/>
                  <a:gdLst>
                    <a:gd name="T0" fmla="*/ 117 w 117"/>
                    <a:gd name="T1" fmla="*/ 133 h 257"/>
                    <a:gd name="T2" fmla="*/ 93 w 117"/>
                    <a:gd name="T3" fmla="*/ 241 h 257"/>
                    <a:gd name="T4" fmla="*/ 59 w 117"/>
                    <a:gd name="T5" fmla="*/ 162 h 257"/>
                    <a:gd name="T6" fmla="*/ 22 w 117"/>
                    <a:gd name="T7" fmla="*/ 236 h 257"/>
                    <a:gd name="T8" fmla="*/ 0 w 117"/>
                    <a:gd name="T9" fmla="*/ 133 h 257"/>
                    <a:gd name="T10" fmla="*/ 59 w 117"/>
                    <a:gd name="T11" fmla="*/ 0 h 257"/>
                    <a:gd name="T12" fmla="*/ 117 w 117"/>
                    <a:gd name="T13" fmla="*/ 133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257">
                      <a:moveTo>
                        <a:pt x="117" y="133"/>
                      </a:moveTo>
                      <a:cubicBezTo>
                        <a:pt x="117" y="177"/>
                        <a:pt x="108" y="217"/>
                        <a:pt x="93" y="241"/>
                      </a:cubicBezTo>
                      <a:cubicBezTo>
                        <a:pt x="83" y="257"/>
                        <a:pt x="72" y="162"/>
                        <a:pt x="59" y="162"/>
                      </a:cubicBezTo>
                      <a:cubicBezTo>
                        <a:pt x="45" y="162"/>
                        <a:pt x="32" y="255"/>
                        <a:pt x="22" y="236"/>
                      </a:cubicBezTo>
                      <a:cubicBezTo>
                        <a:pt x="9" y="212"/>
                        <a:pt x="0" y="175"/>
                        <a:pt x="0" y="133"/>
                      </a:cubicBezTo>
                      <a:cubicBezTo>
                        <a:pt x="0" y="60"/>
                        <a:pt x="26" y="0"/>
                        <a:pt x="59" y="0"/>
                      </a:cubicBezTo>
                      <a:cubicBezTo>
                        <a:pt x="91" y="0"/>
                        <a:pt x="117" y="60"/>
                        <a:pt x="117" y="13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Oval 32"/>
                <p:cNvSpPr>
                  <a:spLocks noChangeArrowheads="1"/>
                </p:cNvSpPr>
                <p:nvPr/>
              </p:nvSpPr>
              <p:spPr bwMode="auto">
                <a:xfrm>
                  <a:off x="4601" y="2095"/>
                  <a:ext cx="229" cy="217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2330971" y="3342545"/>
                <a:ext cx="650932" cy="396040"/>
              </a:xfrm>
              <a:prstGeom prst="rect">
                <a:avLst/>
              </a:prstGeom>
              <a:noFill/>
            </p:spPr>
            <p:txBody>
              <a:bodyPr wrap="square" lIns="30784" tIns="30784" rIns="30784" bIns="30784" rtlCol="0">
                <a:noAutofit/>
              </a:bodyPr>
              <a:lstStyle/>
              <a:p>
                <a:pPr algn="ctr"/>
                <a:r>
                  <a:rPr lang="en-AU" sz="13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CW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flipH="1">
              <a:off x="7447082" y="2340471"/>
              <a:ext cx="2062296" cy="518973"/>
              <a:chOff x="621073" y="3024547"/>
              <a:chExt cx="2062296" cy="518973"/>
            </a:xfrm>
          </p:grpSpPr>
          <p:sp>
            <p:nvSpPr>
              <p:cNvPr id="44" name="Freeform 10"/>
              <p:cNvSpPr>
                <a:spLocks noEditPoints="1"/>
              </p:cNvSpPr>
              <p:nvPr/>
            </p:nvSpPr>
            <p:spPr bwMode="auto">
              <a:xfrm flipH="1">
                <a:off x="621073" y="3024547"/>
                <a:ext cx="1869500" cy="518973"/>
              </a:xfrm>
              <a:custGeom>
                <a:avLst/>
                <a:gdLst>
                  <a:gd name="T0" fmla="*/ 267 w 363"/>
                  <a:gd name="T1" fmla="*/ 314 h 314"/>
                  <a:gd name="T2" fmla="*/ 215 w 363"/>
                  <a:gd name="T3" fmla="*/ 299 h 314"/>
                  <a:gd name="T4" fmla="*/ 168 w 363"/>
                  <a:gd name="T5" fmla="*/ 314 h 314"/>
                  <a:gd name="T6" fmla="*/ 98 w 363"/>
                  <a:gd name="T7" fmla="*/ 275 h 314"/>
                  <a:gd name="T8" fmla="*/ 69 w 363"/>
                  <a:gd name="T9" fmla="*/ 282 h 314"/>
                  <a:gd name="T10" fmla="*/ 0 w 363"/>
                  <a:gd name="T11" fmla="*/ 213 h 314"/>
                  <a:gd name="T12" fmla="*/ 43 w 363"/>
                  <a:gd name="T13" fmla="*/ 149 h 314"/>
                  <a:gd name="T14" fmla="*/ 38 w 363"/>
                  <a:gd name="T15" fmla="*/ 115 h 314"/>
                  <a:gd name="T16" fmla="*/ 152 w 363"/>
                  <a:gd name="T17" fmla="*/ 0 h 314"/>
                  <a:gd name="T18" fmla="*/ 237 w 363"/>
                  <a:gd name="T19" fmla="*/ 38 h 314"/>
                  <a:gd name="T20" fmla="*/ 274 w 363"/>
                  <a:gd name="T21" fmla="*/ 28 h 314"/>
                  <a:gd name="T22" fmla="*/ 344 w 363"/>
                  <a:gd name="T23" fmla="*/ 98 h 314"/>
                  <a:gd name="T24" fmla="*/ 328 w 363"/>
                  <a:gd name="T25" fmla="*/ 143 h 314"/>
                  <a:gd name="T26" fmla="*/ 363 w 363"/>
                  <a:gd name="T27" fmla="*/ 218 h 314"/>
                  <a:gd name="T28" fmla="*/ 267 w 363"/>
                  <a:gd name="T29" fmla="*/ 314 h 314"/>
                  <a:gd name="T30" fmla="*/ 214 w 363"/>
                  <a:gd name="T31" fmla="*/ 279 h 314"/>
                  <a:gd name="T32" fmla="*/ 219 w 363"/>
                  <a:gd name="T33" fmla="*/ 283 h 314"/>
                  <a:gd name="T34" fmla="*/ 267 w 363"/>
                  <a:gd name="T35" fmla="*/ 298 h 314"/>
                  <a:gd name="T36" fmla="*/ 347 w 363"/>
                  <a:gd name="T37" fmla="*/ 218 h 314"/>
                  <a:gd name="T38" fmla="*/ 311 w 363"/>
                  <a:gd name="T39" fmla="*/ 151 h 314"/>
                  <a:gd name="T40" fmla="*/ 303 w 363"/>
                  <a:gd name="T41" fmla="*/ 145 h 314"/>
                  <a:gd name="T42" fmla="*/ 310 w 363"/>
                  <a:gd name="T43" fmla="*/ 139 h 314"/>
                  <a:gd name="T44" fmla="*/ 328 w 363"/>
                  <a:gd name="T45" fmla="*/ 98 h 314"/>
                  <a:gd name="T46" fmla="*/ 274 w 363"/>
                  <a:gd name="T47" fmla="*/ 44 h 314"/>
                  <a:gd name="T48" fmla="*/ 240 w 363"/>
                  <a:gd name="T49" fmla="*/ 55 h 314"/>
                  <a:gd name="T50" fmla="*/ 234 w 363"/>
                  <a:gd name="T51" fmla="*/ 60 h 314"/>
                  <a:gd name="T52" fmla="*/ 229 w 363"/>
                  <a:gd name="T53" fmla="*/ 54 h 314"/>
                  <a:gd name="T54" fmla="*/ 152 w 363"/>
                  <a:gd name="T55" fmla="*/ 16 h 314"/>
                  <a:gd name="T56" fmla="*/ 54 w 363"/>
                  <a:gd name="T57" fmla="*/ 115 h 314"/>
                  <a:gd name="T58" fmla="*/ 61 w 363"/>
                  <a:gd name="T59" fmla="*/ 151 h 314"/>
                  <a:gd name="T60" fmla="*/ 64 w 363"/>
                  <a:gd name="T61" fmla="*/ 160 h 314"/>
                  <a:gd name="T62" fmla="*/ 55 w 363"/>
                  <a:gd name="T63" fmla="*/ 162 h 314"/>
                  <a:gd name="T64" fmla="*/ 16 w 363"/>
                  <a:gd name="T65" fmla="*/ 213 h 314"/>
                  <a:gd name="T66" fmla="*/ 69 w 363"/>
                  <a:gd name="T67" fmla="*/ 266 h 314"/>
                  <a:gd name="T68" fmla="*/ 97 w 363"/>
                  <a:gd name="T69" fmla="*/ 257 h 314"/>
                  <a:gd name="T70" fmla="*/ 105 w 363"/>
                  <a:gd name="T71" fmla="*/ 252 h 314"/>
                  <a:gd name="T72" fmla="*/ 109 w 363"/>
                  <a:gd name="T73" fmla="*/ 261 h 314"/>
                  <a:gd name="T74" fmla="*/ 168 w 363"/>
                  <a:gd name="T75" fmla="*/ 298 h 314"/>
                  <a:gd name="T76" fmla="*/ 210 w 363"/>
                  <a:gd name="T77" fmla="*/ 283 h 314"/>
                  <a:gd name="T78" fmla="*/ 214 w 363"/>
                  <a:gd name="T79" fmla="*/ 279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3" h="314">
                    <a:moveTo>
                      <a:pt x="267" y="314"/>
                    </a:moveTo>
                    <a:cubicBezTo>
                      <a:pt x="248" y="314"/>
                      <a:pt x="231" y="309"/>
                      <a:pt x="215" y="299"/>
                    </a:cubicBezTo>
                    <a:cubicBezTo>
                      <a:pt x="201" y="309"/>
                      <a:pt x="185" y="314"/>
                      <a:pt x="168" y="314"/>
                    </a:cubicBezTo>
                    <a:cubicBezTo>
                      <a:pt x="139" y="314"/>
                      <a:pt x="113" y="299"/>
                      <a:pt x="98" y="275"/>
                    </a:cubicBezTo>
                    <a:cubicBezTo>
                      <a:pt x="89" y="279"/>
                      <a:pt x="79" y="282"/>
                      <a:pt x="69" y="282"/>
                    </a:cubicBezTo>
                    <a:cubicBezTo>
                      <a:pt x="31" y="282"/>
                      <a:pt x="0" y="251"/>
                      <a:pt x="0" y="213"/>
                    </a:cubicBezTo>
                    <a:cubicBezTo>
                      <a:pt x="0" y="185"/>
                      <a:pt x="17" y="160"/>
                      <a:pt x="43" y="149"/>
                    </a:cubicBezTo>
                    <a:cubicBezTo>
                      <a:pt x="40" y="138"/>
                      <a:pt x="38" y="126"/>
                      <a:pt x="38" y="115"/>
                    </a:cubicBezTo>
                    <a:cubicBezTo>
                      <a:pt x="38" y="51"/>
                      <a:pt x="89" y="0"/>
                      <a:pt x="152" y="0"/>
                    </a:cubicBezTo>
                    <a:cubicBezTo>
                      <a:pt x="185" y="0"/>
                      <a:pt x="215" y="14"/>
                      <a:pt x="237" y="38"/>
                    </a:cubicBezTo>
                    <a:cubicBezTo>
                      <a:pt x="248" y="31"/>
                      <a:pt x="261" y="28"/>
                      <a:pt x="274" y="28"/>
                    </a:cubicBezTo>
                    <a:cubicBezTo>
                      <a:pt x="313" y="28"/>
                      <a:pt x="344" y="59"/>
                      <a:pt x="344" y="98"/>
                    </a:cubicBezTo>
                    <a:cubicBezTo>
                      <a:pt x="344" y="115"/>
                      <a:pt x="338" y="131"/>
                      <a:pt x="328" y="143"/>
                    </a:cubicBezTo>
                    <a:cubicBezTo>
                      <a:pt x="350" y="162"/>
                      <a:pt x="363" y="189"/>
                      <a:pt x="363" y="218"/>
                    </a:cubicBezTo>
                    <a:cubicBezTo>
                      <a:pt x="363" y="271"/>
                      <a:pt x="320" y="314"/>
                      <a:pt x="267" y="314"/>
                    </a:cubicBezTo>
                    <a:close/>
                    <a:moveTo>
                      <a:pt x="214" y="279"/>
                    </a:moveTo>
                    <a:cubicBezTo>
                      <a:pt x="219" y="283"/>
                      <a:pt x="219" y="283"/>
                      <a:pt x="219" y="283"/>
                    </a:cubicBezTo>
                    <a:cubicBezTo>
                      <a:pt x="233" y="293"/>
                      <a:pt x="250" y="298"/>
                      <a:pt x="267" y="298"/>
                    </a:cubicBezTo>
                    <a:cubicBezTo>
                      <a:pt x="311" y="298"/>
                      <a:pt x="347" y="262"/>
                      <a:pt x="347" y="218"/>
                    </a:cubicBezTo>
                    <a:cubicBezTo>
                      <a:pt x="347" y="191"/>
                      <a:pt x="334" y="166"/>
                      <a:pt x="311" y="151"/>
                    </a:cubicBezTo>
                    <a:cubicBezTo>
                      <a:pt x="303" y="145"/>
                      <a:pt x="303" y="145"/>
                      <a:pt x="303" y="145"/>
                    </a:cubicBezTo>
                    <a:cubicBezTo>
                      <a:pt x="310" y="139"/>
                      <a:pt x="310" y="139"/>
                      <a:pt x="310" y="139"/>
                    </a:cubicBezTo>
                    <a:cubicBezTo>
                      <a:pt x="322" y="128"/>
                      <a:pt x="328" y="114"/>
                      <a:pt x="328" y="98"/>
                    </a:cubicBezTo>
                    <a:cubicBezTo>
                      <a:pt x="328" y="68"/>
                      <a:pt x="304" y="44"/>
                      <a:pt x="274" y="44"/>
                    </a:cubicBezTo>
                    <a:cubicBezTo>
                      <a:pt x="262" y="44"/>
                      <a:pt x="250" y="48"/>
                      <a:pt x="240" y="55"/>
                    </a:cubicBezTo>
                    <a:cubicBezTo>
                      <a:pt x="234" y="60"/>
                      <a:pt x="234" y="60"/>
                      <a:pt x="234" y="60"/>
                    </a:cubicBezTo>
                    <a:cubicBezTo>
                      <a:pt x="229" y="54"/>
                      <a:pt x="229" y="54"/>
                      <a:pt x="229" y="54"/>
                    </a:cubicBezTo>
                    <a:cubicBezTo>
                      <a:pt x="210" y="30"/>
                      <a:pt x="182" y="16"/>
                      <a:pt x="152" y="16"/>
                    </a:cubicBezTo>
                    <a:cubicBezTo>
                      <a:pt x="98" y="16"/>
                      <a:pt x="54" y="60"/>
                      <a:pt x="54" y="115"/>
                    </a:cubicBezTo>
                    <a:cubicBezTo>
                      <a:pt x="54" y="127"/>
                      <a:pt x="56" y="139"/>
                      <a:pt x="61" y="151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32" y="168"/>
                      <a:pt x="16" y="189"/>
                      <a:pt x="16" y="213"/>
                    </a:cubicBezTo>
                    <a:cubicBezTo>
                      <a:pt x="16" y="242"/>
                      <a:pt x="40" y="266"/>
                      <a:pt x="69" y="266"/>
                    </a:cubicBezTo>
                    <a:cubicBezTo>
                      <a:pt x="79" y="266"/>
                      <a:pt x="89" y="263"/>
                      <a:pt x="97" y="257"/>
                    </a:cubicBezTo>
                    <a:cubicBezTo>
                      <a:pt x="105" y="252"/>
                      <a:pt x="105" y="252"/>
                      <a:pt x="105" y="252"/>
                    </a:cubicBezTo>
                    <a:cubicBezTo>
                      <a:pt x="109" y="261"/>
                      <a:pt x="109" y="261"/>
                      <a:pt x="109" y="261"/>
                    </a:cubicBezTo>
                    <a:cubicBezTo>
                      <a:pt x="120" y="283"/>
                      <a:pt x="143" y="298"/>
                      <a:pt x="168" y="298"/>
                    </a:cubicBezTo>
                    <a:cubicBezTo>
                      <a:pt x="183" y="298"/>
                      <a:pt x="198" y="293"/>
                      <a:pt x="210" y="283"/>
                    </a:cubicBezTo>
                    <a:lnTo>
                      <a:pt x="214" y="27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" name="Freeform 11"/>
              <p:cNvSpPr>
                <a:spLocks noEditPoints="1"/>
              </p:cNvSpPr>
              <p:nvPr/>
            </p:nvSpPr>
            <p:spPr bwMode="auto">
              <a:xfrm flipH="1">
                <a:off x="2489510" y="3204567"/>
                <a:ext cx="109075" cy="109075"/>
              </a:xfrm>
              <a:custGeom>
                <a:avLst/>
                <a:gdLst>
                  <a:gd name="T0" fmla="*/ 33 w 66"/>
                  <a:gd name="T1" fmla="*/ 66 h 66"/>
                  <a:gd name="T2" fmla="*/ 0 w 66"/>
                  <a:gd name="T3" fmla="*/ 33 h 66"/>
                  <a:gd name="T4" fmla="*/ 33 w 66"/>
                  <a:gd name="T5" fmla="*/ 0 h 66"/>
                  <a:gd name="T6" fmla="*/ 66 w 66"/>
                  <a:gd name="T7" fmla="*/ 33 h 66"/>
                  <a:gd name="T8" fmla="*/ 33 w 66"/>
                  <a:gd name="T9" fmla="*/ 66 h 66"/>
                  <a:gd name="T10" fmla="*/ 33 w 66"/>
                  <a:gd name="T11" fmla="*/ 12 h 66"/>
                  <a:gd name="T12" fmla="*/ 12 w 66"/>
                  <a:gd name="T13" fmla="*/ 33 h 66"/>
                  <a:gd name="T14" fmla="*/ 33 w 66"/>
                  <a:gd name="T15" fmla="*/ 54 h 66"/>
                  <a:gd name="T16" fmla="*/ 54 w 66"/>
                  <a:gd name="T17" fmla="*/ 33 h 66"/>
                  <a:gd name="T18" fmla="*/ 33 w 66"/>
                  <a:gd name="T19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33" y="66"/>
                    </a:moveTo>
                    <a:cubicBezTo>
                      <a:pt x="15" y="66"/>
                      <a:pt x="0" y="51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1" y="0"/>
                      <a:pt x="66" y="15"/>
                      <a:pt x="66" y="33"/>
                    </a:cubicBezTo>
                    <a:cubicBezTo>
                      <a:pt x="66" y="51"/>
                      <a:pt x="51" y="66"/>
                      <a:pt x="33" y="66"/>
                    </a:cubicBezTo>
                    <a:close/>
                    <a:moveTo>
                      <a:pt x="33" y="12"/>
                    </a:moveTo>
                    <a:cubicBezTo>
                      <a:pt x="21" y="12"/>
                      <a:pt x="12" y="21"/>
                      <a:pt x="12" y="33"/>
                    </a:cubicBezTo>
                    <a:cubicBezTo>
                      <a:pt x="12" y="45"/>
                      <a:pt x="21" y="54"/>
                      <a:pt x="33" y="54"/>
                    </a:cubicBezTo>
                    <a:cubicBezTo>
                      <a:pt x="45" y="54"/>
                      <a:pt x="54" y="45"/>
                      <a:pt x="54" y="33"/>
                    </a:cubicBezTo>
                    <a:cubicBezTo>
                      <a:pt x="54" y="21"/>
                      <a:pt x="45" y="12"/>
                      <a:pt x="33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" name="Freeform 12"/>
              <p:cNvSpPr>
                <a:spLocks noEditPoints="1"/>
              </p:cNvSpPr>
              <p:nvPr/>
            </p:nvSpPr>
            <p:spPr bwMode="auto">
              <a:xfrm flipH="1">
                <a:off x="2610421" y="3275635"/>
                <a:ext cx="72948" cy="72948"/>
              </a:xfrm>
              <a:custGeom>
                <a:avLst/>
                <a:gdLst>
                  <a:gd name="T0" fmla="*/ 22 w 44"/>
                  <a:gd name="T1" fmla="*/ 44 h 44"/>
                  <a:gd name="T2" fmla="*/ 0 w 44"/>
                  <a:gd name="T3" fmla="*/ 22 h 44"/>
                  <a:gd name="T4" fmla="*/ 22 w 44"/>
                  <a:gd name="T5" fmla="*/ 0 h 44"/>
                  <a:gd name="T6" fmla="*/ 44 w 44"/>
                  <a:gd name="T7" fmla="*/ 22 h 44"/>
                  <a:gd name="T8" fmla="*/ 22 w 44"/>
                  <a:gd name="T9" fmla="*/ 44 h 44"/>
                  <a:gd name="T10" fmla="*/ 22 w 44"/>
                  <a:gd name="T11" fmla="*/ 12 h 44"/>
                  <a:gd name="T12" fmla="*/ 12 w 44"/>
                  <a:gd name="T13" fmla="*/ 22 h 44"/>
                  <a:gd name="T14" fmla="*/ 22 w 44"/>
                  <a:gd name="T15" fmla="*/ 32 h 44"/>
                  <a:gd name="T16" fmla="*/ 32 w 44"/>
                  <a:gd name="T17" fmla="*/ 22 h 44"/>
                  <a:gd name="T18" fmla="*/ 22 w 44"/>
                  <a:gd name="T19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44"/>
                    </a:moveTo>
                    <a:cubicBezTo>
                      <a:pt x="10" y="44"/>
                      <a:pt x="0" y="34"/>
                      <a:pt x="0" y="22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4" y="9"/>
                      <a:pt x="44" y="22"/>
                    </a:cubicBezTo>
                    <a:cubicBezTo>
                      <a:pt x="44" y="34"/>
                      <a:pt x="34" y="44"/>
                      <a:pt x="22" y="44"/>
                    </a:cubicBezTo>
                    <a:close/>
                    <a:moveTo>
                      <a:pt x="22" y="12"/>
                    </a:moveTo>
                    <a:cubicBezTo>
                      <a:pt x="16" y="12"/>
                      <a:pt x="12" y="16"/>
                      <a:pt x="12" y="22"/>
                    </a:cubicBezTo>
                    <a:cubicBezTo>
                      <a:pt x="12" y="27"/>
                      <a:pt x="16" y="32"/>
                      <a:pt x="22" y="32"/>
                    </a:cubicBezTo>
                    <a:cubicBezTo>
                      <a:pt x="27" y="32"/>
                      <a:pt x="32" y="27"/>
                      <a:pt x="32" y="22"/>
                    </a:cubicBezTo>
                    <a:cubicBezTo>
                      <a:pt x="32" y="16"/>
                      <a:pt x="27" y="12"/>
                      <a:pt x="22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732579" y="937548"/>
            <a:ext cx="2153622" cy="1066925"/>
            <a:chOff x="1185765" y="2340471"/>
            <a:chExt cx="2518540" cy="1247710"/>
          </a:xfrm>
        </p:grpSpPr>
        <p:grpSp>
          <p:nvGrpSpPr>
            <p:cNvPr id="62" name="Group 9"/>
            <p:cNvGrpSpPr>
              <a:grpSpLocks noChangeAspect="1"/>
            </p:cNvGrpSpPr>
            <p:nvPr/>
          </p:nvGrpSpPr>
          <p:grpSpPr bwMode="auto">
            <a:xfrm rot="6531640">
              <a:off x="2688007" y="2562422"/>
              <a:ext cx="250687" cy="130610"/>
              <a:chOff x="3640" y="1027"/>
              <a:chExt cx="952" cy="496"/>
            </a:xfrm>
            <a:solidFill>
              <a:schemeClr val="bg1"/>
            </a:solidFill>
          </p:grpSpPr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3752" y="1106"/>
                <a:ext cx="728" cy="337"/>
              </a:xfrm>
              <a:custGeom>
                <a:avLst/>
                <a:gdLst>
                  <a:gd name="T0" fmla="*/ 290 w 306"/>
                  <a:gd name="T1" fmla="*/ 0 h 141"/>
                  <a:gd name="T2" fmla="*/ 16 w 306"/>
                  <a:gd name="T3" fmla="*/ 0 h 141"/>
                  <a:gd name="T4" fmla="*/ 0 w 306"/>
                  <a:gd name="T5" fmla="*/ 16 h 141"/>
                  <a:gd name="T6" fmla="*/ 0 w 306"/>
                  <a:gd name="T7" fmla="*/ 125 h 141"/>
                  <a:gd name="T8" fmla="*/ 16 w 306"/>
                  <a:gd name="T9" fmla="*/ 141 h 141"/>
                  <a:gd name="T10" fmla="*/ 290 w 306"/>
                  <a:gd name="T11" fmla="*/ 141 h 141"/>
                  <a:gd name="T12" fmla="*/ 306 w 306"/>
                  <a:gd name="T13" fmla="*/ 125 h 141"/>
                  <a:gd name="T14" fmla="*/ 306 w 306"/>
                  <a:gd name="T15" fmla="*/ 16 h 141"/>
                  <a:gd name="T16" fmla="*/ 290 w 306"/>
                  <a:gd name="T1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141">
                    <a:moveTo>
                      <a:pt x="29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33"/>
                      <a:pt x="7" y="141"/>
                      <a:pt x="16" y="141"/>
                    </a:cubicBezTo>
                    <a:cubicBezTo>
                      <a:pt x="290" y="141"/>
                      <a:pt x="290" y="141"/>
                      <a:pt x="290" y="141"/>
                    </a:cubicBezTo>
                    <a:cubicBezTo>
                      <a:pt x="299" y="141"/>
                      <a:pt x="306" y="133"/>
                      <a:pt x="306" y="125"/>
                    </a:cubicBezTo>
                    <a:cubicBezTo>
                      <a:pt x="306" y="16"/>
                      <a:pt x="306" y="16"/>
                      <a:pt x="306" y="16"/>
                    </a:cubicBezTo>
                    <a:cubicBezTo>
                      <a:pt x="306" y="8"/>
                      <a:pt x="299" y="0"/>
                      <a:pt x="290" y="0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4" name="Freeform 11"/>
              <p:cNvSpPr>
                <a:spLocks noEditPoints="1"/>
              </p:cNvSpPr>
              <p:nvPr/>
            </p:nvSpPr>
            <p:spPr bwMode="auto">
              <a:xfrm>
                <a:off x="3640" y="1027"/>
                <a:ext cx="952" cy="496"/>
              </a:xfrm>
              <a:custGeom>
                <a:avLst/>
                <a:gdLst>
                  <a:gd name="T0" fmla="*/ 400 w 400"/>
                  <a:gd name="T1" fmla="*/ 37 h 207"/>
                  <a:gd name="T2" fmla="*/ 400 w 400"/>
                  <a:gd name="T3" fmla="*/ 29 h 207"/>
                  <a:gd name="T4" fmla="*/ 372 w 400"/>
                  <a:gd name="T5" fmla="*/ 0 h 207"/>
                  <a:gd name="T6" fmla="*/ 29 w 400"/>
                  <a:gd name="T7" fmla="*/ 0 h 207"/>
                  <a:gd name="T8" fmla="*/ 0 w 400"/>
                  <a:gd name="T9" fmla="*/ 29 h 207"/>
                  <a:gd name="T10" fmla="*/ 0 w 400"/>
                  <a:gd name="T11" fmla="*/ 37 h 207"/>
                  <a:gd name="T12" fmla="*/ 8 w 400"/>
                  <a:gd name="T13" fmla="*/ 47 h 207"/>
                  <a:gd name="T14" fmla="*/ 0 w 400"/>
                  <a:gd name="T15" fmla="*/ 58 h 207"/>
                  <a:gd name="T16" fmla="*/ 0 w 400"/>
                  <a:gd name="T17" fmla="*/ 65 h 207"/>
                  <a:gd name="T18" fmla="*/ 8 w 400"/>
                  <a:gd name="T19" fmla="*/ 75 h 207"/>
                  <a:gd name="T20" fmla="*/ 0 w 400"/>
                  <a:gd name="T21" fmla="*/ 86 h 207"/>
                  <a:gd name="T22" fmla="*/ 0 w 400"/>
                  <a:gd name="T23" fmla="*/ 93 h 207"/>
                  <a:gd name="T24" fmla="*/ 8 w 400"/>
                  <a:gd name="T25" fmla="*/ 103 h 207"/>
                  <a:gd name="T26" fmla="*/ 0 w 400"/>
                  <a:gd name="T27" fmla="*/ 114 h 207"/>
                  <a:gd name="T28" fmla="*/ 0 w 400"/>
                  <a:gd name="T29" fmla="*/ 121 h 207"/>
                  <a:gd name="T30" fmla="*/ 8 w 400"/>
                  <a:gd name="T31" fmla="*/ 131 h 207"/>
                  <a:gd name="T32" fmla="*/ 0 w 400"/>
                  <a:gd name="T33" fmla="*/ 142 h 207"/>
                  <a:gd name="T34" fmla="*/ 0 w 400"/>
                  <a:gd name="T35" fmla="*/ 149 h 207"/>
                  <a:gd name="T36" fmla="*/ 8 w 400"/>
                  <a:gd name="T37" fmla="*/ 159 h 207"/>
                  <a:gd name="T38" fmla="*/ 0 w 400"/>
                  <a:gd name="T39" fmla="*/ 170 h 207"/>
                  <a:gd name="T40" fmla="*/ 0 w 400"/>
                  <a:gd name="T41" fmla="*/ 178 h 207"/>
                  <a:gd name="T42" fmla="*/ 29 w 400"/>
                  <a:gd name="T43" fmla="*/ 207 h 207"/>
                  <a:gd name="T44" fmla="*/ 372 w 400"/>
                  <a:gd name="T45" fmla="*/ 207 h 207"/>
                  <a:gd name="T46" fmla="*/ 400 w 400"/>
                  <a:gd name="T47" fmla="*/ 179 h 207"/>
                  <a:gd name="T48" fmla="*/ 400 w 400"/>
                  <a:gd name="T49" fmla="*/ 170 h 207"/>
                  <a:gd name="T50" fmla="*/ 392 w 400"/>
                  <a:gd name="T51" fmla="*/ 159 h 207"/>
                  <a:gd name="T52" fmla="*/ 400 w 400"/>
                  <a:gd name="T53" fmla="*/ 149 h 207"/>
                  <a:gd name="T54" fmla="*/ 400 w 400"/>
                  <a:gd name="T55" fmla="*/ 142 h 207"/>
                  <a:gd name="T56" fmla="*/ 392 w 400"/>
                  <a:gd name="T57" fmla="*/ 131 h 207"/>
                  <a:gd name="T58" fmla="*/ 400 w 400"/>
                  <a:gd name="T59" fmla="*/ 121 h 207"/>
                  <a:gd name="T60" fmla="*/ 400 w 400"/>
                  <a:gd name="T61" fmla="*/ 114 h 207"/>
                  <a:gd name="T62" fmla="*/ 392 w 400"/>
                  <a:gd name="T63" fmla="*/ 103 h 207"/>
                  <a:gd name="T64" fmla="*/ 400 w 400"/>
                  <a:gd name="T65" fmla="*/ 93 h 207"/>
                  <a:gd name="T66" fmla="*/ 400 w 400"/>
                  <a:gd name="T67" fmla="*/ 86 h 207"/>
                  <a:gd name="T68" fmla="*/ 392 w 400"/>
                  <a:gd name="T69" fmla="*/ 75 h 207"/>
                  <a:gd name="T70" fmla="*/ 400 w 400"/>
                  <a:gd name="T71" fmla="*/ 65 h 207"/>
                  <a:gd name="T72" fmla="*/ 400 w 400"/>
                  <a:gd name="T73" fmla="*/ 58 h 207"/>
                  <a:gd name="T74" fmla="*/ 392 w 400"/>
                  <a:gd name="T75" fmla="*/ 47 h 207"/>
                  <a:gd name="T76" fmla="*/ 400 w 400"/>
                  <a:gd name="T77" fmla="*/ 37 h 207"/>
                  <a:gd name="T78" fmla="*/ 361 w 400"/>
                  <a:gd name="T79" fmla="*/ 158 h 207"/>
                  <a:gd name="T80" fmla="*/ 337 w 400"/>
                  <a:gd name="T81" fmla="*/ 182 h 207"/>
                  <a:gd name="T82" fmla="*/ 63 w 400"/>
                  <a:gd name="T83" fmla="*/ 182 h 207"/>
                  <a:gd name="T84" fmla="*/ 39 w 400"/>
                  <a:gd name="T85" fmla="*/ 158 h 207"/>
                  <a:gd name="T86" fmla="*/ 39 w 400"/>
                  <a:gd name="T87" fmla="*/ 49 h 207"/>
                  <a:gd name="T88" fmla="*/ 63 w 400"/>
                  <a:gd name="T89" fmla="*/ 25 h 207"/>
                  <a:gd name="T90" fmla="*/ 337 w 400"/>
                  <a:gd name="T91" fmla="*/ 25 h 207"/>
                  <a:gd name="T92" fmla="*/ 361 w 400"/>
                  <a:gd name="T93" fmla="*/ 49 h 207"/>
                  <a:gd name="T94" fmla="*/ 361 w 400"/>
                  <a:gd name="T95" fmla="*/ 15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0" h="207">
                    <a:moveTo>
                      <a:pt x="400" y="37"/>
                    </a:moveTo>
                    <a:cubicBezTo>
                      <a:pt x="400" y="29"/>
                      <a:pt x="400" y="29"/>
                      <a:pt x="400" y="29"/>
                    </a:cubicBezTo>
                    <a:cubicBezTo>
                      <a:pt x="387" y="24"/>
                      <a:pt x="376" y="13"/>
                      <a:pt x="37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4" y="13"/>
                      <a:pt x="13" y="24"/>
                      <a:pt x="0" y="2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38"/>
                      <a:pt x="8" y="42"/>
                      <a:pt x="8" y="47"/>
                    </a:cubicBezTo>
                    <a:cubicBezTo>
                      <a:pt x="8" y="52"/>
                      <a:pt x="5" y="57"/>
                      <a:pt x="0" y="58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5" y="66"/>
                      <a:pt x="8" y="70"/>
                      <a:pt x="8" y="75"/>
                    </a:cubicBezTo>
                    <a:cubicBezTo>
                      <a:pt x="8" y="80"/>
                      <a:pt x="5" y="85"/>
                      <a:pt x="0" y="86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5" y="94"/>
                      <a:pt x="8" y="98"/>
                      <a:pt x="8" y="103"/>
                    </a:cubicBezTo>
                    <a:cubicBezTo>
                      <a:pt x="8" y="108"/>
                      <a:pt x="5" y="113"/>
                      <a:pt x="0" y="114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5" y="122"/>
                      <a:pt x="8" y="126"/>
                      <a:pt x="8" y="131"/>
                    </a:cubicBezTo>
                    <a:cubicBezTo>
                      <a:pt x="8" y="136"/>
                      <a:pt x="5" y="141"/>
                      <a:pt x="0" y="142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" y="150"/>
                      <a:pt x="8" y="154"/>
                      <a:pt x="8" y="159"/>
                    </a:cubicBezTo>
                    <a:cubicBezTo>
                      <a:pt x="8" y="164"/>
                      <a:pt x="5" y="169"/>
                      <a:pt x="0" y="170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13" y="183"/>
                      <a:pt x="24" y="194"/>
                      <a:pt x="29" y="207"/>
                    </a:cubicBezTo>
                    <a:cubicBezTo>
                      <a:pt x="372" y="207"/>
                      <a:pt x="372" y="207"/>
                      <a:pt x="372" y="207"/>
                    </a:cubicBezTo>
                    <a:cubicBezTo>
                      <a:pt x="376" y="194"/>
                      <a:pt x="387" y="183"/>
                      <a:pt x="400" y="179"/>
                    </a:cubicBezTo>
                    <a:cubicBezTo>
                      <a:pt x="400" y="170"/>
                      <a:pt x="400" y="170"/>
                      <a:pt x="400" y="170"/>
                    </a:cubicBezTo>
                    <a:cubicBezTo>
                      <a:pt x="395" y="169"/>
                      <a:pt x="392" y="164"/>
                      <a:pt x="392" y="159"/>
                    </a:cubicBezTo>
                    <a:cubicBezTo>
                      <a:pt x="392" y="154"/>
                      <a:pt x="395" y="150"/>
                      <a:pt x="400" y="149"/>
                    </a:cubicBezTo>
                    <a:cubicBezTo>
                      <a:pt x="400" y="142"/>
                      <a:pt x="400" y="142"/>
                      <a:pt x="400" y="142"/>
                    </a:cubicBezTo>
                    <a:cubicBezTo>
                      <a:pt x="395" y="141"/>
                      <a:pt x="392" y="136"/>
                      <a:pt x="392" y="131"/>
                    </a:cubicBezTo>
                    <a:cubicBezTo>
                      <a:pt x="392" y="126"/>
                      <a:pt x="395" y="122"/>
                      <a:pt x="400" y="121"/>
                    </a:cubicBezTo>
                    <a:cubicBezTo>
                      <a:pt x="400" y="114"/>
                      <a:pt x="400" y="114"/>
                      <a:pt x="400" y="114"/>
                    </a:cubicBezTo>
                    <a:cubicBezTo>
                      <a:pt x="395" y="113"/>
                      <a:pt x="392" y="108"/>
                      <a:pt x="392" y="103"/>
                    </a:cubicBezTo>
                    <a:cubicBezTo>
                      <a:pt x="392" y="98"/>
                      <a:pt x="395" y="94"/>
                      <a:pt x="400" y="93"/>
                    </a:cubicBezTo>
                    <a:cubicBezTo>
                      <a:pt x="400" y="86"/>
                      <a:pt x="400" y="86"/>
                      <a:pt x="400" y="86"/>
                    </a:cubicBezTo>
                    <a:cubicBezTo>
                      <a:pt x="395" y="85"/>
                      <a:pt x="392" y="80"/>
                      <a:pt x="392" y="75"/>
                    </a:cubicBezTo>
                    <a:cubicBezTo>
                      <a:pt x="392" y="70"/>
                      <a:pt x="395" y="66"/>
                      <a:pt x="400" y="65"/>
                    </a:cubicBezTo>
                    <a:cubicBezTo>
                      <a:pt x="400" y="58"/>
                      <a:pt x="400" y="58"/>
                      <a:pt x="400" y="58"/>
                    </a:cubicBezTo>
                    <a:cubicBezTo>
                      <a:pt x="395" y="57"/>
                      <a:pt x="392" y="52"/>
                      <a:pt x="392" y="47"/>
                    </a:cubicBezTo>
                    <a:cubicBezTo>
                      <a:pt x="392" y="42"/>
                      <a:pt x="395" y="38"/>
                      <a:pt x="400" y="37"/>
                    </a:cubicBezTo>
                    <a:close/>
                    <a:moveTo>
                      <a:pt x="361" y="158"/>
                    </a:moveTo>
                    <a:cubicBezTo>
                      <a:pt x="361" y="171"/>
                      <a:pt x="350" y="182"/>
                      <a:pt x="337" y="182"/>
                    </a:cubicBezTo>
                    <a:cubicBezTo>
                      <a:pt x="63" y="182"/>
                      <a:pt x="63" y="182"/>
                      <a:pt x="63" y="182"/>
                    </a:cubicBezTo>
                    <a:cubicBezTo>
                      <a:pt x="50" y="182"/>
                      <a:pt x="39" y="171"/>
                      <a:pt x="39" y="158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36"/>
                      <a:pt x="50" y="25"/>
                      <a:pt x="63" y="25"/>
                    </a:cubicBezTo>
                    <a:cubicBezTo>
                      <a:pt x="337" y="25"/>
                      <a:pt x="337" y="25"/>
                      <a:pt x="337" y="25"/>
                    </a:cubicBezTo>
                    <a:cubicBezTo>
                      <a:pt x="350" y="25"/>
                      <a:pt x="361" y="36"/>
                      <a:pt x="361" y="49"/>
                    </a:cubicBezTo>
                    <a:cubicBezTo>
                      <a:pt x="361" y="158"/>
                      <a:pt x="361" y="158"/>
                      <a:pt x="361" y="158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211088" y="2532647"/>
              <a:ext cx="493217" cy="1055534"/>
              <a:chOff x="2322361" y="2779713"/>
              <a:chExt cx="657224" cy="1406524"/>
            </a:xfrm>
          </p:grpSpPr>
          <p:grpSp>
            <p:nvGrpSpPr>
              <p:cNvPr id="23" name="Group 30"/>
              <p:cNvGrpSpPr>
                <a:grpSpLocks noChangeAspect="1"/>
              </p:cNvGrpSpPr>
              <p:nvPr/>
            </p:nvGrpSpPr>
            <p:grpSpPr bwMode="auto">
              <a:xfrm>
                <a:off x="2322361" y="2779713"/>
                <a:ext cx="657224" cy="1406524"/>
                <a:chOff x="4527" y="2095"/>
                <a:chExt cx="414" cy="886"/>
              </a:xfrm>
              <a:solidFill>
                <a:schemeClr val="accent2"/>
              </a:solidFill>
            </p:grpSpPr>
            <p:sp>
              <p:nvSpPr>
                <p:cNvPr id="25" name="Freeform 31"/>
                <p:cNvSpPr>
                  <a:spLocks/>
                </p:cNvSpPr>
                <p:nvPr/>
              </p:nvSpPr>
              <p:spPr bwMode="auto">
                <a:xfrm>
                  <a:off x="4527" y="2369"/>
                  <a:ext cx="414" cy="612"/>
                </a:xfrm>
                <a:custGeom>
                  <a:avLst/>
                  <a:gdLst>
                    <a:gd name="T0" fmla="*/ 117 w 117"/>
                    <a:gd name="T1" fmla="*/ 133 h 257"/>
                    <a:gd name="T2" fmla="*/ 93 w 117"/>
                    <a:gd name="T3" fmla="*/ 241 h 257"/>
                    <a:gd name="T4" fmla="*/ 59 w 117"/>
                    <a:gd name="T5" fmla="*/ 162 h 257"/>
                    <a:gd name="T6" fmla="*/ 22 w 117"/>
                    <a:gd name="T7" fmla="*/ 236 h 257"/>
                    <a:gd name="T8" fmla="*/ 0 w 117"/>
                    <a:gd name="T9" fmla="*/ 133 h 257"/>
                    <a:gd name="T10" fmla="*/ 59 w 117"/>
                    <a:gd name="T11" fmla="*/ 0 h 257"/>
                    <a:gd name="T12" fmla="*/ 117 w 117"/>
                    <a:gd name="T13" fmla="*/ 133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257">
                      <a:moveTo>
                        <a:pt x="117" y="133"/>
                      </a:moveTo>
                      <a:cubicBezTo>
                        <a:pt x="117" y="177"/>
                        <a:pt x="108" y="217"/>
                        <a:pt x="93" y="241"/>
                      </a:cubicBezTo>
                      <a:cubicBezTo>
                        <a:pt x="83" y="257"/>
                        <a:pt x="72" y="162"/>
                        <a:pt x="59" y="162"/>
                      </a:cubicBezTo>
                      <a:cubicBezTo>
                        <a:pt x="45" y="162"/>
                        <a:pt x="32" y="255"/>
                        <a:pt x="22" y="236"/>
                      </a:cubicBezTo>
                      <a:cubicBezTo>
                        <a:pt x="9" y="212"/>
                        <a:pt x="0" y="175"/>
                        <a:pt x="0" y="133"/>
                      </a:cubicBezTo>
                      <a:cubicBezTo>
                        <a:pt x="0" y="60"/>
                        <a:pt x="26" y="0"/>
                        <a:pt x="59" y="0"/>
                      </a:cubicBezTo>
                      <a:cubicBezTo>
                        <a:pt x="91" y="0"/>
                        <a:pt x="117" y="60"/>
                        <a:pt x="117" y="13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" name="Oval 32"/>
                <p:cNvSpPr>
                  <a:spLocks noChangeArrowheads="1"/>
                </p:cNvSpPr>
                <p:nvPr/>
              </p:nvSpPr>
              <p:spPr bwMode="auto">
                <a:xfrm>
                  <a:off x="4599" y="2095"/>
                  <a:ext cx="219" cy="227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2330971" y="3342545"/>
                <a:ext cx="648298" cy="396045"/>
              </a:xfrm>
              <a:prstGeom prst="rect">
                <a:avLst/>
              </a:prstGeom>
              <a:noFill/>
            </p:spPr>
            <p:txBody>
              <a:bodyPr wrap="square" lIns="30784" tIns="30784" rIns="30784" bIns="30784" rtlCol="0">
                <a:noAutofit/>
              </a:bodyPr>
              <a:lstStyle/>
              <a:p>
                <a:pPr algn="ctr"/>
                <a:r>
                  <a:rPr lang="en-AU" sz="13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CP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185765" y="2340471"/>
              <a:ext cx="2062295" cy="518973"/>
              <a:chOff x="621074" y="3024547"/>
              <a:chExt cx="2062295" cy="518973"/>
            </a:xfrm>
          </p:grpSpPr>
          <p:sp>
            <p:nvSpPr>
              <p:cNvPr id="20" name="Freeform 10"/>
              <p:cNvSpPr>
                <a:spLocks noEditPoints="1"/>
              </p:cNvSpPr>
              <p:nvPr/>
            </p:nvSpPr>
            <p:spPr bwMode="auto">
              <a:xfrm flipH="1">
                <a:off x="621074" y="3024547"/>
                <a:ext cx="1869501" cy="518973"/>
              </a:xfrm>
              <a:custGeom>
                <a:avLst/>
                <a:gdLst>
                  <a:gd name="T0" fmla="*/ 267 w 363"/>
                  <a:gd name="T1" fmla="*/ 314 h 314"/>
                  <a:gd name="T2" fmla="*/ 215 w 363"/>
                  <a:gd name="T3" fmla="*/ 299 h 314"/>
                  <a:gd name="T4" fmla="*/ 168 w 363"/>
                  <a:gd name="T5" fmla="*/ 314 h 314"/>
                  <a:gd name="T6" fmla="*/ 98 w 363"/>
                  <a:gd name="T7" fmla="*/ 275 h 314"/>
                  <a:gd name="T8" fmla="*/ 69 w 363"/>
                  <a:gd name="T9" fmla="*/ 282 h 314"/>
                  <a:gd name="T10" fmla="*/ 0 w 363"/>
                  <a:gd name="T11" fmla="*/ 213 h 314"/>
                  <a:gd name="T12" fmla="*/ 43 w 363"/>
                  <a:gd name="T13" fmla="*/ 149 h 314"/>
                  <a:gd name="T14" fmla="*/ 38 w 363"/>
                  <a:gd name="T15" fmla="*/ 115 h 314"/>
                  <a:gd name="T16" fmla="*/ 152 w 363"/>
                  <a:gd name="T17" fmla="*/ 0 h 314"/>
                  <a:gd name="T18" fmla="*/ 237 w 363"/>
                  <a:gd name="T19" fmla="*/ 38 h 314"/>
                  <a:gd name="T20" fmla="*/ 274 w 363"/>
                  <a:gd name="T21" fmla="*/ 28 h 314"/>
                  <a:gd name="T22" fmla="*/ 344 w 363"/>
                  <a:gd name="T23" fmla="*/ 98 h 314"/>
                  <a:gd name="T24" fmla="*/ 328 w 363"/>
                  <a:gd name="T25" fmla="*/ 143 h 314"/>
                  <a:gd name="T26" fmla="*/ 363 w 363"/>
                  <a:gd name="T27" fmla="*/ 218 h 314"/>
                  <a:gd name="T28" fmla="*/ 267 w 363"/>
                  <a:gd name="T29" fmla="*/ 314 h 314"/>
                  <a:gd name="T30" fmla="*/ 214 w 363"/>
                  <a:gd name="T31" fmla="*/ 279 h 314"/>
                  <a:gd name="T32" fmla="*/ 219 w 363"/>
                  <a:gd name="T33" fmla="*/ 283 h 314"/>
                  <a:gd name="T34" fmla="*/ 267 w 363"/>
                  <a:gd name="T35" fmla="*/ 298 h 314"/>
                  <a:gd name="T36" fmla="*/ 347 w 363"/>
                  <a:gd name="T37" fmla="*/ 218 h 314"/>
                  <a:gd name="T38" fmla="*/ 311 w 363"/>
                  <a:gd name="T39" fmla="*/ 151 h 314"/>
                  <a:gd name="T40" fmla="*/ 303 w 363"/>
                  <a:gd name="T41" fmla="*/ 145 h 314"/>
                  <a:gd name="T42" fmla="*/ 310 w 363"/>
                  <a:gd name="T43" fmla="*/ 139 h 314"/>
                  <a:gd name="T44" fmla="*/ 328 w 363"/>
                  <a:gd name="T45" fmla="*/ 98 h 314"/>
                  <a:gd name="T46" fmla="*/ 274 w 363"/>
                  <a:gd name="T47" fmla="*/ 44 h 314"/>
                  <a:gd name="T48" fmla="*/ 240 w 363"/>
                  <a:gd name="T49" fmla="*/ 55 h 314"/>
                  <a:gd name="T50" fmla="*/ 234 w 363"/>
                  <a:gd name="T51" fmla="*/ 60 h 314"/>
                  <a:gd name="T52" fmla="*/ 229 w 363"/>
                  <a:gd name="T53" fmla="*/ 54 h 314"/>
                  <a:gd name="T54" fmla="*/ 152 w 363"/>
                  <a:gd name="T55" fmla="*/ 16 h 314"/>
                  <a:gd name="T56" fmla="*/ 54 w 363"/>
                  <a:gd name="T57" fmla="*/ 115 h 314"/>
                  <a:gd name="T58" fmla="*/ 61 w 363"/>
                  <a:gd name="T59" fmla="*/ 151 h 314"/>
                  <a:gd name="T60" fmla="*/ 64 w 363"/>
                  <a:gd name="T61" fmla="*/ 160 h 314"/>
                  <a:gd name="T62" fmla="*/ 55 w 363"/>
                  <a:gd name="T63" fmla="*/ 162 h 314"/>
                  <a:gd name="T64" fmla="*/ 16 w 363"/>
                  <a:gd name="T65" fmla="*/ 213 h 314"/>
                  <a:gd name="T66" fmla="*/ 69 w 363"/>
                  <a:gd name="T67" fmla="*/ 266 h 314"/>
                  <a:gd name="T68" fmla="*/ 97 w 363"/>
                  <a:gd name="T69" fmla="*/ 257 h 314"/>
                  <a:gd name="T70" fmla="*/ 105 w 363"/>
                  <a:gd name="T71" fmla="*/ 252 h 314"/>
                  <a:gd name="T72" fmla="*/ 109 w 363"/>
                  <a:gd name="T73" fmla="*/ 261 h 314"/>
                  <a:gd name="T74" fmla="*/ 168 w 363"/>
                  <a:gd name="T75" fmla="*/ 298 h 314"/>
                  <a:gd name="T76" fmla="*/ 210 w 363"/>
                  <a:gd name="T77" fmla="*/ 283 h 314"/>
                  <a:gd name="T78" fmla="*/ 214 w 363"/>
                  <a:gd name="T79" fmla="*/ 279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3" h="314">
                    <a:moveTo>
                      <a:pt x="267" y="314"/>
                    </a:moveTo>
                    <a:cubicBezTo>
                      <a:pt x="248" y="314"/>
                      <a:pt x="231" y="309"/>
                      <a:pt x="215" y="299"/>
                    </a:cubicBezTo>
                    <a:cubicBezTo>
                      <a:pt x="201" y="309"/>
                      <a:pt x="185" y="314"/>
                      <a:pt x="168" y="314"/>
                    </a:cubicBezTo>
                    <a:cubicBezTo>
                      <a:pt x="139" y="314"/>
                      <a:pt x="113" y="299"/>
                      <a:pt x="98" y="275"/>
                    </a:cubicBezTo>
                    <a:cubicBezTo>
                      <a:pt x="89" y="279"/>
                      <a:pt x="79" y="282"/>
                      <a:pt x="69" y="282"/>
                    </a:cubicBezTo>
                    <a:cubicBezTo>
                      <a:pt x="31" y="282"/>
                      <a:pt x="0" y="251"/>
                      <a:pt x="0" y="213"/>
                    </a:cubicBezTo>
                    <a:cubicBezTo>
                      <a:pt x="0" y="185"/>
                      <a:pt x="17" y="160"/>
                      <a:pt x="43" y="149"/>
                    </a:cubicBezTo>
                    <a:cubicBezTo>
                      <a:pt x="40" y="138"/>
                      <a:pt x="38" y="126"/>
                      <a:pt x="38" y="115"/>
                    </a:cubicBezTo>
                    <a:cubicBezTo>
                      <a:pt x="38" y="51"/>
                      <a:pt x="89" y="0"/>
                      <a:pt x="152" y="0"/>
                    </a:cubicBezTo>
                    <a:cubicBezTo>
                      <a:pt x="185" y="0"/>
                      <a:pt x="215" y="14"/>
                      <a:pt x="237" y="38"/>
                    </a:cubicBezTo>
                    <a:cubicBezTo>
                      <a:pt x="248" y="31"/>
                      <a:pt x="261" y="28"/>
                      <a:pt x="274" y="28"/>
                    </a:cubicBezTo>
                    <a:cubicBezTo>
                      <a:pt x="313" y="28"/>
                      <a:pt x="344" y="59"/>
                      <a:pt x="344" y="98"/>
                    </a:cubicBezTo>
                    <a:cubicBezTo>
                      <a:pt x="344" y="115"/>
                      <a:pt x="338" y="131"/>
                      <a:pt x="328" y="143"/>
                    </a:cubicBezTo>
                    <a:cubicBezTo>
                      <a:pt x="350" y="162"/>
                      <a:pt x="363" y="189"/>
                      <a:pt x="363" y="218"/>
                    </a:cubicBezTo>
                    <a:cubicBezTo>
                      <a:pt x="363" y="271"/>
                      <a:pt x="320" y="314"/>
                      <a:pt x="267" y="314"/>
                    </a:cubicBezTo>
                    <a:close/>
                    <a:moveTo>
                      <a:pt x="214" y="279"/>
                    </a:moveTo>
                    <a:cubicBezTo>
                      <a:pt x="219" y="283"/>
                      <a:pt x="219" y="283"/>
                      <a:pt x="219" y="283"/>
                    </a:cubicBezTo>
                    <a:cubicBezTo>
                      <a:pt x="233" y="293"/>
                      <a:pt x="250" y="298"/>
                      <a:pt x="267" y="298"/>
                    </a:cubicBezTo>
                    <a:cubicBezTo>
                      <a:pt x="311" y="298"/>
                      <a:pt x="347" y="262"/>
                      <a:pt x="347" y="218"/>
                    </a:cubicBezTo>
                    <a:cubicBezTo>
                      <a:pt x="347" y="191"/>
                      <a:pt x="334" y="166"/>
                      <a:pt x="311" y="151"/>
                    </a:cubicBezTo>
                    <a:cubicBezTo>
                      <a:pt x="303" y="145"/>
                      <a:pt x="303" y="145"/>
                      <a:pt x="303" y="145"/>
                    </a:cubicBezTo>
                    <a:cubicBezTo>
                      <a:pt x="310" y="139"/>
                      <a:pt x="310" y="139"/>
                      <a:pt x="310" y="139"/>
                    </a:cubicBezTo>
                    <a:cubicBezTo>
                      <a:pt x="322" y="128"/>
                      <a:pt x="328" y="114"/>
                      <a:pt x="328" y="98"/>
                    </a:cubicBezTo>
                    <a:cubicBezTo>
                      <a:pt x="328" y="68"/>
                      <a:pt x="304" y="44"/>
                      <a:pt x="274" y="44"/>
                    </a:cubicBezTo>
                    <a:cubicBezTo>
                      <a:pt x="262" y="44"/>
                      <a:pt x="250" y="48"/>
                      <a:pt x="240" y="55"/>
                    </a:cubicBezTo>
                    <a:cubicBezTo>
                      <a:pt x="234" y="60"/>
                      <a:pt x="234" y="60"/>
                      <a:pt x="234" y="60"/>
                    </a:cubicBezTo>
                    <a:cubicBezTo>
                      <a:pt x="229" y="54"/>
                      <a:pt x="229" y="54"/>
                      <a:pt x="229" y="54"/>
                    </a:cubicBezTo>
                    <a:cubicBezTo>
                      <a:pt x="210" y="30"/>
                      <a:pt x="182" y="16"/>
                      <a:pt x="152" y="16"/>
                    </a:cubicBezTo>
                    <a:cubicBezTo>
                      <a:pt x="98" y="16"/>
                      <a:pt x="54" y="60"/>
                      <a:pt x="54" y="115"/>
                    </a:cubicBezTo>
                    <a:cubicBezTo>
                      <a:pt x="54" y="127"/>
                      <a:pt x="56" y="139"/>
                      <a:pt x="61" y="151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32" y="168"/>
                      <a:pt x="16" y="189"/>
                      <a:pt x="16" y="213"/>
                    </a:cubicBezTo>
                    <a:cubicBezTo>
                      <a:pt x="16" y="242"/>
                      <a:pt x="40" y="266"/>
                      <a:pt x="69" y="266"/>
                    </a:cubicBezTo>
                    <a:cubicBezTo>
                      <a:pt x="79" y="266"/>
                      <a:pt x="89" y="263"/>
                      <a:pt x="97" y="257"/>
                    </a:cubicBezTo>
                    <a:cubicBezTo>
                      <a:pt x="105" y="252"/>
                      <a:pt x="105" y="252"/>
                      <a:pt x="105" y="252"/>
                    </a:cubicBezTo>
                    <a:cubicBezTo>
                      <a:pt x="109" y="261"/>
                      <a:pt x="109" y="261"/>
                      <a:pt x="109" y="261"/>
                    </a:cubicBezTo>
                    <a:cubicBezTo>
                      <a:pt x="120" y="283"/>
                      <a:pt x="143" y="298"/>
                      <a:pt x="168" y="298"/>
                    </a:cubicBezTo>
                    <a:cubicBezTo>
                      <a:pt x="183" y="298"/>
                      <a:pt x="198" y="293"/>
                      <a:pt x="210" y="283"/>
                    </a:cubicBezTo>
                    <a:lnTo>
                      <a:pt x="214" y="27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 flipH="1">
                <a:off x="2489510" y="3204567"/>
                <a:ext cx="109075" cy="109075"/>
              </a:xfrm>
              <a:custGeom>
                <a:avLst/>
                <a:gdLst>
                  <a:gd name="T0" fmla="*/ 33 w 66"/>
                  <a:gd name="T1" fmla="*/ 66 h 66"/>
                  <a:gd name="T2" fmla="*/ 0 w 66"/>
                  <a:gd name="T3" fmla="*/ 33 h 66"/>
                  <a:gd name="T4" fmla="*/ 33 w 66"/>
                  <a:gd name="T5" fmla="*/ 0 h 66"/>
                  <a:gd name="T6" fmla="*/ 66 w 66"/>
                  <a:gd name="T7" fmla="*/ 33 h 66"/>
                  <a:gd name="T8" fmla="*/ 33 w 66"/>
                  <a:gd name="T9" fmla="*/ 66 h 66"/>
                  <a:gd name="T10" fmla="*/ 33 w 66"/>
                  <a:gd name="T11" fmla="*/ 12 h 66"/>
                  <a:gd name="T12" fmla="*/ 12 w 66"/>
                  <a:gd name="T13" fmla="*/ 33 h 66"/>
                  <a:gd name="T14" fmla="*/ 33 w 66"/>
                  <a:gd name="T15" fmla="*/ 54 h 66"/>
                  <a:gd name="T16" fmla="*/ 54 w 66"/>
                  <a:gd name="T17" fmla="*/ 33 h 66"/>
                  <a:gd name="T18" fmla="*/ 33 w 66"/>
                  <a:gd name="T19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33" y="66"/>
                    </a:moveTo>
                    <a:cubicBezTo>
                      <a:pt x="15" y="66"/>
                      <a:pt x="0" y="51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1" y="0"/>
                      <a:pt x="66" y="15"/>
                      <a:pt x="66" y="33"/>
                    </a:cubicBezTo>
                    <a:cubicBezTo>
                      <a:pt x="66" y="51"/>
                      <a:pt x="51" y="66"/>
                      <a:pt x="33" y="66"/>
                    </a:cubicBezTo>
                    <a:close/>
                    <a:moveTo>
                      <a:pt x="33" y="12"/>
                    </a:moveTo>
                    <a:cubicBezTo>
                      <a:pt x="21" y="12"/>
                      <a:pt x="12" y="21"/>
                      <a:pt x="12" y="33"/>
                    </a:cubicBezTo>
                    <a:cubicBezTo>
                      <a:pt x="12" y="45"/>
                      <a:pt x="21" y="54"/>
                      <a:pt x="33" y="54"/>
                    </a:cubicBezTo>
                    <a:cubicBezTo>
                      <a:pt x="45" y="54"/>
                      <a:pt x="54" y="45"/>
                      <a:pt x="54" y="33"/>
                    </a:cubicBezTo>
                    <a:cubicBezTo>
                      <a:pt x="54" y="21"/>
                      <a:pt x="45" y="12"/>
                      <a:pt x="33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" name="Freeform 12"/>
              <p:cNvSpPr>
                <a:spLocks noEditPoints="1"/>
              </p:cNvSpPr>
              <p:nvPr/>
            </p:nvSpPr>
            <p:spPr bwMode="auto">
              <a:xfrm flipH="1">
                <a:off x="2610421" y="3275635"/>
                <a:ext cx="72948" cy="72948"/>
              </a:xfrm>
              <a:custGeom>
                <a:avLst/>
                <a:gdLst>
                  <a:gd name="T0" fmla="*/ 22 w 44"/>
                  <a:gd name="T1" fmla="*/ 44 h 44"/>
                  <a:gd name="T2" fmla="*/ 0 w 44"/>
                  <a:gd name="T3" fmla="*/ 22 h 44"/>
                  <a:gd name="T4" fmla="*/ 22 w 44"/>
                  <a:gd name="T5" fmla="*/ 0 h 44"/>
                  <a:gd name="T6" fmla="*/ 44 w 44"/>
                  <a:gd name="T7" fmla="*/ 22 h 44"/>
                  <a:gd name="T8" fmla="*/ 22 w 44"/>
                  <a:gd name="T9" fmla="*/ 44 h 44"/>
                  <a:gd name="T10" fmla="*/ 22 w 44"/>
                  <a:gd name="T11" fmla="*/ 12 h 44"/>
                  <a:gd name="T12" fmla="*/ 12 w 44"/>
                  <a:gd name="T13" fmla="*/ 22 h 44"/>
                  <a:gd name="T14" fmla="*/ 22 w 44"/>
                  <a:gd name="T15" fmla="*/ 32 h 44"/>
                  <a:gd name="T16" fmla="*/ 32 w 44"/>
                  <a:gd name="T17" fmla="*/ 22 h 44"/>
                  <a:gd name="T18" fmla="*/ 22 w 44"/>
                  <a:gd name="T19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44"/>
                    </a:moveTo>
                    <a:cubicBezTo>
                      <a:pt x="10" y="44"/>
                      <a:pt x="0" y="34"/>
                      <a:pt x="0" y="22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4" y="9"/>
                      <a:pt x="44" y="22"/>
                    </a:cubicBezTo>
                    <a:cubicBezTo>
                      <a:pt x="44" y="34"/>
                      <a:pt x="34" y="44"/>
                      <a:pt x="22" y="44"/>
                    </a:cubicBezTo>
                    <a:close/>
                    <a:moveTo>
                      <a:pt x="22" y="12"/>
                    </a:moveTo>
                    <a:cubicBezTo>
                      <a:pt x="16" y="12"/>
                      <a:pt x="12" y="16"/>
                      <a:pt x="12" y="22"/>
                    </a:cubicBezTo>
                    <a:cubicBezTo>
                      <a:pt x="12" y="27"/>
                      <a:pt x="16" y="32"/>
                      <a:pt x="22" y="32"/>
                    </a:cubicBezTo>
                    <a:cubicBezTo>
                      <a:pt x="27" y="32"/>
                      <a:pt x="32" y="27"/>
                      <a:pt x="32" y="22"/>
                    </a:cubicBezTo>
                    <a:cubicBezTo>
                      <a:pt x="32" y="16"/>
                      <a:pt x="27" y="12"/>
                      <a:pt x="22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1905000" y="1036989"/>
            <a:ext cx="13505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Cổ</a:t>
            </a:r>
            <a:r>
              <a:rPr lang="en-US" sz="13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3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phiếu</a:t>
            </a:r>
            <a:r>
              <a:rPr lang="en-US" sz="13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VNM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19200" y="2209799"/>
            <a:ext cx="3352800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Vốn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26.600.000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Mua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200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cổ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phiếu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VNM</a:t>
            </a: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cổ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phiếu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VNM: 133.000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09600" y="2743199"/>
            <a:ext cx="152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581" y="2526268"/>
            <a:ext cx="73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15/3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609600" y="3962399"/>
            <a:ext cx="152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1848" y="3751731"/>
            <a:ext cx="80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04/5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92029" y="968777"/>
            <a:ext cx="11580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sz="13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3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endParaRPr lang="en-US" sz="1300" b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90285" y="2200870"/>
            <a:ext cx="3129071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Vốn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26.600.000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Mua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4.750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mua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5.600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219200" y="3798332"/>
            <a:ext cx="3157267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Cổ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tức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20%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190284" y="3429000"/>
            <a:ext cx="3129071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hiện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mới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131.206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190285" y="4179332"/>
            <a:ext cx="3129070" cy="36933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Tỷ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lệ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hiện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mới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1.973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452668" y="3634264"/>
            <a:ext cx="652732" cy="330674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52668" y="4015264"/>
            <a:ext cx="652732" cy="30480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09600" y="5334000"/>
            <a:ext cx="152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2433" y="5105400"/>
            <a:ext cx="78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15/9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247396" y="4743271"/>
            <a:ext cx="3248404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VNM: 148.000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Lời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+3.000.000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Cổ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tức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+400.000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Tỷ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suất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lợi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+12.78%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90283" y="4743271"/>
            <a:ext cx="3129071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thanh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toán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148.420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lvl="1">
              <a:buFont typeface="Times New Roman" pitchFamily="18" charset="0"/>
              <a:buChar char="→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hiện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Lời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+14.841.911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Tỷ</a:t>
            </a:r>
            <a:r>
              <a:rPr lang="en-US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suất</a:t>
            </a:r>
            <a:r>
              <a:rPr lang="en-US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sinh</a:t>
            </a:r>
            <a:r>
              <a:rPr lang="en-US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lợi</a:t>
            </a:r>
            <a:r>
              <a:rPr lang="en-US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+55.79%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85800" y="1981199"/>
            <a:ext cx="0" cy="38862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itle 1"/>
          <p:cNvSpPr txBox="1">
            <a:spLocks/>
          </p:cNvSpPr>
          <p:nvPr/>
        </p:nvSpPr>
        <p:spPr>
          <a:xfrm>
            <a:off x="609601" y="122238"/>
            <a:ext cx="8153399" cy="5635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500" kern="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5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5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latin typeface="Times New Roman" pitchFamily="18" charset="0"/>
                <a:cs typeface="Times New Roman" pitchFamily="18" charset="0"/>
              </a:rPr>
              <a:t>đòn</a:t>
            </a:r>
            <a:r>
              <a:rPr lang="en-US" sz="35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35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5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35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37325"/>
            <a:ext cx="1524000" cy="320676"/>
          </a:xfrm>
        </p:spPr>
        <p:txBody>
          <a:bodyPr/>
          <a:lstStyle/>
          <a:p>
            <a:fld id="{A1FC0E1B-B796-4654-B5AE-633654ADE66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4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19047" y="6536878"/>
            <a:ext cx="2133600" cy="3076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>
                <a:latin typeface="+mj-lt"/>
              </a:rPr>
              <a:t>www.hsx.vn</a:t>
            </a:r>
          </a:p>
        </p:txBody>
      </p:sp>
    </p:spTree>
    <p:extLst>
      <p:ext uri="{BB962C8B-B14F-4D97-AF65-F5344CB8AC3E}">
        <p14:creationId xmlns:p14="http://schemas.microsoft.com/office/powerpoint/2010/main" val="7809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allAtOnce" animBg="1"/>
      <p:bldP spid="67" grpId="0" build="allAtOnce" animBg="1"/>
      <p:bldP spid="69" grpId="0" animBg="1"/>
      <p:bldP spid="70" grpId="0" animBg="1"/>
      <p:bldP spid="71" grpId="0" animBg="1"/>
      <p:bldP spid="75" grpId="0" build="allAtOnce" animBg="1"/>
      <p:bldP spid="76" grpId="0" uiExpan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780015"/>
              </p:ext>
            </p:extLst>
          </p:nvPr>
        </p:nvGraphicFramePr>
        <p:xfrm>
          <a:off x="457200" y="1066800"/>
          <a:ext cx="8229600" cy="4896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khoản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44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SSI</a:t>
                      </a: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8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NVL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thức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toán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15/03/2017</a:t>
                      </a: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13/09/2017</a:t>
                      </a: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đáo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15/09/2017</a:t>
                      </a: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044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73.300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631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Tỷ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2:1</a:t>
                      </a:r>
                    </a:p>
                  </a:txBody>
                  <a:tcPr marL="68598" marR="68598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73.300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3.040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37325"/>
            <a:ext cx="1524000" cy="320676"/>
          </a:xfrm>
        </p:spPr>
        <p:txBody>
          <a:bodyPr/>
          <a:lstStyle/>
          <a:p>
            <a:fld id="{A1FC0E1B-B796-4654-B5AE-633654ADE66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19047" y="6536878"/>
            <a:ext cx="2133600" cy="3076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>
                <a:latin typeface="+mj-lt"/>
              </a:rPr>
              <a:t>www.hsx.vn</a:t>
            </a: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533401" y="122238"/>
            <a:ext cx="8229600" cy="563562"/>
          </a:xfrm>
        </p:spPr>
        <p:txBody>
          <a:bodyPr/>
          <a:lstStyle/>
          <a:p>
            <a:r>
              <a:rPr lang="en-US" sz="3500">
                <a:latin typeface="Times New Roman" pitchFamily="18" charset="0"/>
                <a:cs typeface="Times New Roman" pitchFamily="18" charset="0"/>
              </a:rPr>
              <a:t>VD2: Chứng </a:t>
            </a:r>
            <a:r>
              <a:rPr lang="en-US" sz="350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500">
                <a:latin typeface="Times New Roman" pitchFamily="18" charset="0"/>
                <a:cs typeface="Times New Roman" pitchFamily="18" charset="0"/>
              </a:rPr>
              <a:t> mua trên NVL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 noChangeArrowheads="1"/>
          </p:cNvPicPr>
          <p:nvPr/>
        </p:nvPicPr>
        <p:blipFill rotWithShape="1">
          <a:blip r:embed="rId3" cstate="print"/>
          <a:srcRect l="28378" t="35287" r="27766"/>
          <a:stretch/>
        </p:blipFill>
        <p:spPr bwMode="auto">
          <a:xfrm>
            <a:off x="5029200" y="2012585"/>
            <a:ext cx="3886200" cy="3496387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1268632" y="990600"/>
            <a:ext cx="7265768" cy="454107"/>
            <a:chOff x="995443" y="1498560"/>
            <a:chExt cx="7905580" cy="531053"/>
          </a:xfrm>
        </p:grpSpPr>
        <p:sp>
          <p:nvSpPr>
            <p:cNvPr id="11" name="TextBox 10"/>
            <p:cNvSpPr txBox="1"/>
            <p:nvPr/>
          </p:nvSpPr>
          <p:spPr>
            <a:xfrm>
              <a:off x="1467609" y="1498560"/>
              <a:ext cx="711474" cy="334804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NVL</a:t>
              </a:r>
              <a:endPara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24787" y="1498562"/>
              <a:ext cx="1077198" cy="278510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Thực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hiện</a:t>
              </a:r>
              <a:endPara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1902" y="1498561"/>
              <a:ext cx="889707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Đáo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hạn</a:t>
              </a:r>
              <a:endPara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24989" y="1498561"/>
              <a:ext cx="1351266" cy="334802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Độ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biến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động</a:t>
              </a:r>
              <a:endPara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78772" y="1498561"/>
              <a:ext cx="784873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Lãi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suất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2437233" y="1541113"/>
              <a:ext cx="342563" cy="401641"/>
            </a:xfrm>
            <a:custGeom>
              <a:avLst/>
              <a:gdLst>
                <a:gd name="T0" fmla="*/ 167 w 301"/>
                <a:gd name="T1" fmla="*/ 0 h 354"/>
                <a:gd name="T2" fmla="*/ 45 w 301"/>
                <a:gd name="T3" fmla="*/ 56 h 354"/>
                <a:gd name="T4" fmla="*/ 92 w 301"/>
                <a:gd name="T5" fmla="*/ 99 h 354"/>
                <a:gd name="T6" fmla="*/ 109 w 301"/>
                <a:gd name="T7" fmla="*/ 153 h 354"/>
                <a:gd name="T8" fmla="*/ 249 w 301"/>
                <a:gd name="T9" fmla="*/ 135 h 354"/>
                <a:gd name="T10" fmla="*/ 268 w 301"/>
                <a:gd name="T11" fmla="*/ 165 h 354"/>
                <a:gd name="T12" fmla="*/ 247 w 301"/>
                <a:gd name="T13" fmla="*/ 152 h 354"/>
                <a:gd name="T14" fmla="*/ 231 w 301"/>
                <a:gd name="T15" fmla="*/ 161 h 354"/>
                <a:gd name="T16" fmla="*/ 102 w 301"/>
                <a:gd name="T17" fmla="*/ 169 h 354"/>
                <a:gd name="T18" fmla="*/ 93 w 301"/>
                <a:gd name="T19" fmla="*/ 177 h 354"/>
                <a:gd name="T20" fmla="*/ 105 w 301"/>
                <a:gd name="T21" fmla="*/ 221 h 354"/>
                <a:gd name="T22" fmla="*/ 75 w 301"/>
                <a:gd name="T23" fmla="*/ 181 h 354"/>
                <a:gd name="T24" fmla="*/ 96 w 301"/>
                <a:gd name="T25" fmla="*/ 130 h 354"/>
                <a:gd name="T26" fmla="*/ 48 w 301"/>
                <a:gd name="T27" fmla="*/ 113 h 354"/>
                <a:gd name="T28" fmla="*/ 64 w 301"/>
                <a:gd name="T29" fmla="*/ 269 h 354"/>
                <a:gd name="T30" fmla="*/ 67 w 301"/>
                <a:gd name="T31" fmla="*/ 272 h 354"/>
                <a:gd name="T32" fmla="*/ 68 w 301"/>
                <a:gd name="T33" fmla="*/ 273 h 354"/>
                <a:gd name="T34" fmla="*/ 68 w 301"/>
                <a:gd name="T35" fmla="*/ 276 h 354"/>
                <a:gd name="T36" fmla="*/ 68 w 301"/>
                <a:gd name="T37" fmla="*/ 278 h 354"/>
                <a:gd name="T38" fmla="*/ 67 w 301"/>
                <a:gd name="T39" fmla="*/ 280 h 354"/>
                <a:gd name="T40" fmla="*/ 71 w 301"/>
                <a:gd name="T41" fmla="*/ 337 h 354"/>
                <a:gd name="T42" fmla="*/ 169 w 301"/>
                <a:gd name="T43" fmla="*/ 354 h 354"/>
                <a:gd name="T44" fmla="*/ 235 w 301"/>
                <a:gd name="T45" fmla="*/ 295 h 354"/>
                <a:gd name="T46" fmla="*/ 288 w 301"/>
                <a:gd name="T47" fmla="*/ 63 h 354"/>
                <a:gd name="T48" fmla="*/ 175 w 301"/>
                <a:gd name="T49" fmla="*/ 335 h 354"/>
                <a:gd name="T50" fmla="*/ 169 w 301"/>
                <a:gd name="T51" fmla="*/ 337 h 354"/>
                <a:gd name="T52" fmla="*/ 123 w 301"/>
                <a:gd name="T53" fmla="*/ 335 h 354"/>
                <a:gd name="T54" fmla="*/ 117 w 301"/>
                <a:gd name="T55" fmla="*/ 331 h 354"/>
                <a:gd name="T56" fmla="*/ 132 w 301"/>
                <a:gd name="T57" fmla="*/ 321 h 354"/>
                <a:gd name="T58" fmla="*/ 118 w 301"/>
                <a:gd name="T59" fmla="*/ 309 h 354"/>
                <a:gd name="T60" fmla="*/ 147 w 301"/>
                <a:gd name="T61" fmla="*/ 316 h 354"/>
                <a:gd name="T62" fmla="*/ 177 w 301"/>
                <a:gd name="T63" fmla="*/ 312 h 354"/>
                <a:gd name="T64" fmla="*/ 161 w 301"/>
                <a:gd name="T65" fmla="*/ 323 h 354"/>
                <a:gd name="T66" fmla="*/ 178 w 301"/>
                <a:gd name="T67" fmla="*/ 276 h 354"/>
                <a:gd name="T68" fmla="*/ 176 w 301"/>
                <a:gd name="T69" fmla="*/ 286 h 354"/>
                <a:gd name="T70" fmla="*/ 152 w 301"/>
                <a:gd name="T71" fmla="*/ 276 h 354"/>
                <a:gd name="T72" fmla="*/ 127 w 301"/>
                <a:gd name="T73" fmla="*/ 283 h 354"/>
                <a:gd name="T74" fmla="*/ 125 w 301"/>
                <a:gd name="T75" fmla="*/ 273 h 354"/>
                <a:gd name="T76" fmla="*/ 126 w 301"/>
                <a:gd name="T77" fmla="*/ 264 h 354"/>
                <a:gd name="T78" fmla="*/ 130 w 301"/>
                <a:gd name="T79" fmla="*/ 254 h 354"/>
                <a:gd name="T80" fmla="*/ 176 w 301"/>
                <a:gd name="T81" fmla="*/ 257 h 354"/>
                <a:gd name="T82" fmla="*/ 179 w 301"/>
                <a:gd name="T83" fmla="*/ 267 h 354"/>
                <a:gd name="T84" fmla="*/ 178 w 301"/>
                <a:gd name="T85" fmla="*/ 27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354">
                  <a:moveTo>
                    <a:pt x="288" y="63"/>
                  </a:moveTo>
                  <a:cubicBezTo>
                    <a:pt x="279" y="33"/>
                    <a:pt x="231" y="0"/>
                    <a:pt x="167" y="0"/>
                  </a:cubicBezTo>
                  <a:cubicBezTo>
                    <a:pt x="145" y="0"/>
                    <a:pt x="123" y="4"/>
                    <a:pt x="101" y="12"/>
                  </a:cubicBezTo>
                  <a:cubicBezTo>
                    <a:pt x="72" y="21"/>
                    <a:pt x="53" y="37"/>
                    <a:pt x="45" y="56"/>
                  </a:cubicBezTo>
                  <a:cubicBezTo>
                    <a:pt x="39" y="71"/>
                    <a:pt x="40" y="86"/>
                    <a:pt x="43" y="97"/>
                  </a:cubicBezTo>
                  <a:cubicBezTo>
                    <a:pt x="63" y="89"/>
                    <a:pt x="82" y="95"/>
                    <a:pt x="92" y="99"/>
                  </a:cubicBezTo>
                  <a:cubicBezTo>
                    <a:pt x="104" y="105"/>
                    <a:pt x="111" y="116"/>
                    <a:pt x="113" y="128"/>
                  </a:cubicBezTo>
                  <a:cubicBezTo>
                    <a:pt x="114" y="136"/>
                    <a:pt x="112" y="145"/>
                    <a:pt x="109" y="153"/>
                  </a:cubicBezTo>
                  <a:cubicBezTo>
                    <a:pt x="174" y="173"/>
                    <a:pt x="205" y="162"/>
                    <a:pt x="219" y="148"/>
                  </a:cubicBezTo>
                  <a:cubicBezTo>
                    <a:pt x="222" y="146"/>
                    <a:pt x="234" y="133"/>
                    <a:pt x="249" y="135"/>
                  </a:cubicBezTo>
                  <a:cubicBezTo>
                    <a:pt x="255" y="136"/>
                    <a:pt x="264" y="140"/>
                    <a:pt x="272" y="153"/>
                  </a:cubicBezTo>
                  <a:cubicBezTo>
                    <a:pt x="274" y="157"/>
                    <a:pt x="272" y="162"/>
                    <a:pt x="268" y="165"/>
                  </a:cubicBezTo>
                  <a:cubicBezTo>
                    <a:pt x="264" y="167"/>
                    <a:pt x="259" y="165"/>
                    <a:pt x="257" y="161"/>
                  </a:cubicBezTo>
                  <a:cubicBezTo>
                    <a:pt x="254" y="156"/>
                    <a:pt x="250" y="153"/>
                    <a:pt x="247" y="152"/>
                  </a:cubicBezTo>
                  <a:cubicBezTo>
                    <a:pt x="241" y="151"/>
                    <a:pt x="234" y="158"/>
                    <a:pt x="232" y="160"/>
                  </a:cubicBezTo>
                  <a:cubicBezTo>
                    <a:pt x="232" y="160"/>
                    <a:pt x="231" y="161"/>
                    <a:pt x="231" y="161"/>
                  </a:cubicBezTo>
                  <a:cubicBezTo>
                    <a:pt x="220" y="171"/>
                    <a:pt x="201" y="181"/>
                    <a:pt x="170" y="181"/>
                  </a:cubicBezTo>
                  <a:cubicBezTo>
                    <a:pt x="152" y="181"/>
                    <a:pt x="130" y="178"/>
                    <a:pt x="102" y="169"/>
                  </a:cubicBezTo>
                  <a:cubicBezTo>
                    <a:pt x="102" y="169"/>
                    <a:pt x="101" y="169"/>
                    <a:pt x="100" y="169"/>
                  </a:cubicBezTo>
                  <a:cubicBezTo>
                    <a:pt x="98" y="172"/>
                    <a:pt x="96" y="175"/>
                    <a:pt x="93" y="177"/>
                  </a:cubicBezTo>
                  <a:cubicBezTo>
                    <a:pt x="97" y="184"/>
                    <a:pt x="104" y="195"/>
                    <a:pt x="110" y="209"/>
                  </a:cubicBezTo>
                  <a:cubicBezTo>
                    <a:pt x="112" y="214"/>
                    <a:pt x="110" y="219"/>
                    <a:pt x="105" y="221"/>
                  </a:cubicBezTo>
                  <a:cubicBezTo>
                    <a:pt x="101" y="222"/>
                    <a:pt x="96" y="220"/>
                    <a:pt x="94" y="216"/>
                  </a:cubicBezTo>
                  <a:cubicBezTo>
                    <a:pt x="85" y="194"/>
                    <a:pt x="75" y="181"/>
                    <a:pt x="75" y="181"/>
                  </a:cubicBezTo>
                  <a:cubicBezTo>
                    <a:pt x="72" y="177"/>
                    <a:pt x="73" y="172"/>
                    <a:pt x="76" y="169"/>
                  </a:cubicBezTo>
                  <a:cubicBezTo>
                    <a:pt x="89" y="159"/>
                    <a:pt x="97" y="143"/>
                    <a:pt x="96" y="130"/>
                  </a:cubicBezTo>
                  <a:cubicBezTo>
                    <a:pt x="95" y="123"/>
                    <a:pt x="91" y="118"/>
                    <a:pt x="84" y="115"/>
                  </a:cubicBezTo>
                  <a:cubicBezTo>
                    <a:pt x="77" y="112"/>
                    <a:pt x="63" y="107"/>
                    <a:pt x="48" y="113"/>
                  </a:cubicBezTo>
                  <a:cubicBezTo>
                    <a:pt x="34" y="120"/>
                    <a:pt x="23" y="135"/>
                    <a:pt x="15" y="159"/>
                  </a:cubicBezTo>
                  <a:cubicBezTo>
                    <a:pt x="0" y="207"/>
                    <a:pt x="55" y="260"/>
                    <a:pt x="64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66" y="270"/>
                    <a:pt x="67" y="272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7" y="272"/>
                    <a:pt x="67" y="273"/>
                    <a:pt x="68" y="273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8" y="275"/>
                    <a:pt x="68" y="275"/>
                    <a:pt x="68" y="276"/>
                  </a:cubicBezTo>
                  <a:cubicBezTo>
                    <a:pt x="68" y="276"/>
                    <a:pt x="68" y="276"/>
                    <a:pt x="68" y="276"/>
                  </a:cubicBezTo>
                  <a:cubicBezTo>
                    <a:pt x="68" y="277"/>
                    <a:pt x="68" y="277"/>
                    <a:pt x="68" y="278"/>
                  </a:cubicBezTo>
                  <a:cubicBezTo>
                    <a:pt x="68" y="278"/>
                    <a:pt x="68" y="278"/>
                    <a:pt x="68" y="279"/>
                  </a:cubicBezTo>
                  <a:cubicBezTo>
                    <a:pt x="68" y="279"/>
                    <a:pt x="68" y="280"/>
                    <a:pt x="67" y="280"/>
                  </a:cubicBezTo>
                  <a:cubicBezTo>
                    <a:pt x="67" y="280"/>
                    <a:pt x="67" y="280"/>
                    <a:pt x="67" y="281"/>
                  </a:cubicBezTo>
                  <a:cubicBezTo>
                    <a:pt x="67" y="281"/>
                    <a:pt x="47" y="322"/>
                    <a:pt x="71" y="337"/>
                  </a:cubicBezTo>
                  <a:cubicBezTo>
                    <a:pt x="86" y="347"/>
                    <a:pt x="128" y="354"/>
                    <a:pt x="169" y="354"/>
                  </a:cubicBezTo>
                  <a:cubicBezTo>
                    <a:pt x="169" y="354"/>
                    <a:pt x="169" y="354"/>
                    <a:pt x="169" y="354"/>
                  </a:cubicBezTo>
                  <a:cubicBezTo>
                    <a:pt x="203" y="354"/>
                    <a:pt x="223" y="349"/>
                    <a:pt x="228" y="344"/>
                  </a:cubicBezTo>
                  <a:cubicBezTo>
                    <a:pt x="244" y="329"/>
                    <a:pt x="235" y="296"/>
                    <a:pt x="235" y="295"/>
                  </a:cubicBezTo>
                  <a:cubicBezTo>
                    <a:pt x="234" y="292"/>
                    <a:pt x="236" y="288"/>
                    <a:pt x="238" y="286"/>
                  </a:cubicBezTo>
                  <a:cubicBezTo>
                    <a:pt x="266" y="265"/>
                    <a:pt x="301" y="109"/>
                    <a:pt x="288" y="63"/>
                  </a:cubicBezTo>
                  <a:close/>
                  <a:moveTo>
                    <a:pt x="173" y="328"/>
                  </a:moveTo>
                  <a:cubicBezTo>
                    <a:pt x="176" y="329"/>
                    <a:pt x="177" y="332"/>
                    <a:pt x="175" y="335"/>
                  </a:cubicBezTo>
                  <a:cubicBezTo>
                    <a:pt x="175" y="337"/>
                    <a:pt x="173" y="338"/>
                    <a:pt x="171" y="338"/>
                  </a:cubicBezTo>
                  <a:cubicBezTo>
                    <a:pt x="170" y="338"/>
                    <a:pt x="169" y="338"/>
                    <a:pt x="169" y="337"/>
                  </a:cubicBezTo>
                  <a:cubicBezTo>
                    <a:pt x="146" y="327"/>
                    <a:pt x="146" y="327"/>
                    <a:pt x="146" y="327"/>
                  </a:cubicBezTo>
                  <a:cubicBezTo>
                    <a:pt x="123" y="335"/>
                    <a:pt x="123" y="335"/>
                    <a:pt x="123" y="335"/>
                  </a:cubicBezTo>
                  <a:cubicBezTo>
                    <a:pt x="123" y="335"/>
                    <a:pt x="122" y="335"/>
                    <a:pt x="122" y="335"/>
                  </a:cubicBezTo>
                  <a:cubicBezTo>
                    <a:pt x="119" y="335"/>
                    <a:pt x="117" y="333"/>
                    <a:pt x="117" y="331"/>
                  </a:cubicBezTo>
                  <a:cubicBezTo>
                    <a:pt x="116" y="328"/>
                    <a:pt x="117" y="326"/>
                    <a:pt x="120" y="325"/>
                  </a:cubicBezTo>
                  <a:cubicBezTo>
                    <a:pt x="132" y="321"/>
                    <a:pt x="132" y="321"/>
                    <a:pt x="132" y="321"/>
                  </a:cubicBezTo>
                  <a:cubicBezTo>
                    <a:pt x="121" y="316"/>
                    <a:pt x="121" y="316"/>
                    <a:pt x="121" y="316"/>
                  </a:cubicBezTo>
                  <a:cubicBezTo>
                    <a:pt x="118" y="314"/>
                    <a:pt x="117" y="311"/>
                    <a:pt x="118" y="309"/>
                  </a:cubicBezTo>
                  <a:cubicBezTo>
                    <a:pt x="119" y="306"/>
                    <a:pt x="122" y="305"/>
                    <a:pt x="125" y="306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70" y="309"/>
                    <a:pt x="170" y="309"/>
                    <a:pt x="170" y="309"/>
                  </a:cubicBezTo>
                  <a:cubicBezTo>
                    <a:pt x="173" y="308"/>
                    <a:pt x="176" y="310"/>
                    <a:pt x="177" y="312"/>
                  </a:cubicBezTo>
                  <a:cubicBezTo>
                    <a:pt x="178" y="315"/>
                    <a:pt x="176" y="318"/>
                    <a:pt x="173" y="319"/>
                  </a:cubicBezTo>
                  <a:cubicBezTo>
                    <a:pt x="161" y="323"/>
                    <a:pt x="161" y="323"/>
                    <a:pt x="161" y="323"/>
                  </a:cubicBezTo>
                  <a:lnTo>
                    <a:pt x="173" y="328"/>
                  </a:lnTo>
                  <a:close/>
                  <a:moveTo>
                    <a:pt x="178" y="276"/>
                  </a:moveTo>
                  <a:cubicBezTo>
                    <a:pt x="181" y="277"/>
                    <a:pt x="182" y="281"/>
                    <a:pt x="181" y="283"/>
                  </a:cubicBezTo>
                  <a:cubicBezTo>
                    <a:pt x="180" y="285"/>
                    <a:pt x="178" y="286"/>
                    <a:pt x="176" y="286"/>
                  </a:cubicBezTo>
                  <a:cubicBezTo>
                    <a:pt x="176" y="286"/>
                    <a:pt x="175" y="286"/>
                    <a:pt x="174" y="286"/>
                  </a:cubicBezTo>
                  <a:cubicBezTo>
                    <a:pt x="152" y="276"/>
                    <a:pt x="152" y="276"/>
                    <a:pt x="152" y="276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8" y="283"/>
                    <a:pt x="128" y="283"/>
                    <a:pt x="127" y="283"/>
                  </a:cubicBezTo>
                  <a:cubicBezTo>
                    <a:pt x="125" y="283"/>
                    <a:pt x="123" y="282"/>
                    <a:pt x="122" y="279"/>
                  </a:cubicBezTo>
                  <a:cubicBezTo>
                    <a:pt x="121" y="277"/>
                    <a:pt x="123" y="274"/>
                    <a:pt x="125" y="273"/>
                  </a:cubicBezTo>
                  <a:cubicBezTo>
                    <a:pt x="138" y="269"/>
                    <a:pt x="138" y="269"/>
                    <a:pt x="138" y="269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3" y="263"/>
                    <a:pt x="122" y="260"/>
                    <a:pt x="123" y="257"/>
                  </a:cubicBezTo>
                  <a:cubicBezTo>
                    <a:pt x="125" y="254"/>
                    <a:pt x="128" y="253"/>
                    <a:pt x="130" y="254"/>
                  </a:cubicBezTo>
                  <a:cubicBezTo>
                    <a:pt x="153" y="265"/>
                    <a:pt x="153" y="265"/>
                    <a:pt x="153" y="265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9" y="256"/>
                    <a:pt x="182" y="258"/>
                    <a:pt x="182" y="261"/>
                  </a:cubicBezTo>
                  <a:cubicBezTo>
                    <a:pt x="183" y="263"/>
                    <a:pt x="182" y="266"/>
                    <a:pt x="179" y="267"/>
                  </a:cubicBezTo>
                  <a:cubicBezTo>
                    <a:pt x="167" y="271"/>
                    <a:pt x="167" y="271"/>
                    <a:pt x="167" y="271"/>
                  </a:cubicBezTo>
                  <a:lnTo>
                    <a:pt x="178" y="2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88" name="Group 8"/>
            <p:cNvGrpSpPr>
              <a:grpSpLocks noChangeAspect="1"/>
            </p:cNvGrpSpPr>
            <p:nvPr/>
          </p:nvGrpSpPr>
          <p:grpSpPr bwMode="auto">
            <a:xfrm>
              <a:off x="3993959" y="1498561"/>
              <a:ext cx="486232" cy="486744"/>
              <a:chOff x="1041" y="2482"/>
              <a:chExt cx="951" cy="952"/>
            </a:xfrm>
            <a:solidFill>
              <a:schemeClr val="tx2"/>
            </a:solidFill>
          </p:grpSpPr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41" y="2482"/>
                <a:ext cx="951" cy="952"/>
              </a:xfrm>
              <a:custGeom>
                <a:avLst/>
                <a:gdLst>
                  <a:gd name="T0" fmla="*/ 200 w 400"/>
                  <a:gd name="T1" fmla="*/ 400 h 400"/>
                  <a:gd name="T2" fmla="*/ 0 w 400"/>
                  <a:gd name="T3" fmla="*/ 200 h 400"/>
                  <a:gd name="T4" fmla="*/ 200 w 400"/>
                  <a:gd name="T5" fmla="*/ 0 h 400"/>
                  <a:gd name="T6" fmla="*/ 400 w 400"/>
                  <a:gd name="T7" fmla="*/ 200 h 400"/>
                  <a:gd name="T8" fmla="*/ 200 w 400"/>
                  <a:gd name="T9" fmla="*/ 400 h 400"/>
                  <a:gd name="T10" fmla="*/ 200 w 400"/>
                  <a:gd name="T11" fmla="*/ 48 h 400"/>
                  <a:gd name="T12" fmla="*/ 48 w 400"/>
                  <a:gd name="T13" fmla="*/ 200 h 400"/>
                  <a:gd name="T14" fmla="*/ 200 w 400"/>
                  <a:gd name="T15" fmla="*/ 352 h 400"/>
                  <a:gd name="T16" fmla="*/ 352 w 400"/>
                  <a:gd name="T17" fmla="*/ 200 h 400"/>
                  <a:gd name="T18" fmla="*/ 200 w 400"/>
                  <a:gd name="T19" fmla="*/ 4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400">
                    <a:moveTo>
                      <a:pt x="200" y="400"/>
                    </a:moveTo>
                    <a:cubicBezTo>
                      <a:pt x="89" y="400"/>
                      <a:pt x="0" y="310"/>
                      <a:pt x="0" y="200"/>
                    </a:cubicBezTo>
                    <a:cubicBezTo>
                      <a:pt x="0" y="89"/>
                      <a:pt x="89" y="0"/>
                      <a:pt x="200" y="0"/>
                    </a:cubicBezTo>
                    <a:cubicBezTo>
                      <a:pt x="310" y="0"/>
                      <a:pt x="400" y="89"/>
                      <a:pt x="400" y="200"/>
                    </a:cubicBezTo>
                    <a:cubicBezTo>
                      <a:pt x="400" y="310"/>
                      <a:pt x="310" y="400"/>
                      <a:pt x="200" y="400"/>
                    </a:cubicBezTo>
                    <a:close/>
                    <a:moveTo>
                      <a:pt x="200" y="48"/>
                    </a:moveTo>
                    <a:cubicBezTo>
                      <a:pt x="116" y="48"/>
                      <a:pt x="48" y="116"/>
                      <a:pt x="48" y="200"/>
                    </a:cubicBezTo>
                    <a:cubicBezTo>
                      <a:pt x="48" y="284"/>
                      <a:pt x="116" y="352"/>
                      <a:pt x="200" y="352"/>
                    </a:cubicBezTo>
                    <a:cubicBezTo>
                      <a:pt x="283" y="352"/>
                      <a:pt x="352" y="284"/>
                      <a:pt x="352" y="200"/>
                    </a:cubicBezTo>
                    <a:cubicBezTo>
                      <a:pt x="352" y="116"/>
                      <a:pt x="283" y="48"/>
                      <a:pt x="20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1436" y="2751"/>
                <a:ext cx="281" cy="316"/>
              </a:xfrm>
              <a:custGeom>
                <a:avLst/>
                <a:gdLst>
                  <a:gd name="T0" fmla="*/ 100 w 118"/>
                  <a:gd name="T1" fmla="*/ 98 h 133"/>
                  <a:gd name="T2" fmla="*/ 35 w 118"/>
                  <a:gd name="T3" fmla="*/ 98 h 133"/>
                  <a:gd name="T4" fmla="*/ 35 w 118"/>
                  <a:gd name="T5" fmla="*/ 18 h 133"/>
                  <a:gd name="T6" fmla="*/ 17 w 118"/>
                  <a:gd name="T7" fmla="*/ 0 h 133"/>
                  <a:gd name="T8" fmla="*/ 0 w 118"/>
                  <a:gd name="T9" fmla="*/ 18 h 133"/>
                  <a:gd name="T10" fmla="*/ 0 w 118"/>
                  <a:gd name="T11" fmla="*/ 116 h 133"/>
                  <a:gd name="T12" fmla="*/ 17 w 118"/>
                  <a:gd name="T13" fmla="*/ 133 h 133"/>
                  <a:gd name="T14" fmla="*/ 100 w 118"/>
                  <a:gd name="T15" fmla="*/ 133 h 133"/>
                  <a:gd name="T16" fmla="*/ 118 w 118"/>
                  <a:gd name="T17" fmla="*/ 116 h 133"/>
                  <a:gd name="T18" fmla="*/ 100 w 118"/>
                  <a:gd name="T19" fmla="*/ 9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33">
                    <a:moveTo>
                      <a:pt x="100" y="98"/>
                    </a:move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8"/>
                      <a:pt x="2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5"/>
                      <a:pt x="7" y="133"/>
                      <a:pt x="17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10" y="133"/>
                      <a:pt x="118" y="125"/>
                      <a:pt x="118" y="116"/>
                    </a:cubicBezTo>
                    <a:cubicBezTo>
                      <a:pt x="118" y="106"/>
                      <a:pt x="110" y="98"/>
                      <a:pt x="100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116" name="Freeform 13"/>
            <p:cNvSpPr>
              <a:spLocks/>
            </p:cNvSpPr>
            <p:nvPr/>
          </p:nvSpPr>
          <p:spPr bwMode="auto">
            <a:xfrm>
              <a:off x="8805867" y="1697590"/>
              <a:ext cx="95156" cy="174688"/>
            </a:xfrm>
            <a:custGeom>
              <a:avLst/>
              <a:gdLst>
                <a:gd name="T0" fmla="*/ 116 w 194"/>
                <a:gd name="T1" fmla="*/ 358 h 358"/>
                <a:gd name="T2" fmla="*/ 116 w 194"/>
                <a:gd name="T3" fmla="*/ 313 h 358"/>
                <a:gd name="T4" fmla="*/ 175 w 194"/>
                <a:gd name="T5" fmla="*/ 285 h 358"/>
                <a:gd name="T6" fmla="*/ 194 w 194"/>
                <a:gd name="T7" fmla="*/ 233 h 358"/>
                <a:gd name="T8" fmla="*/ 178 w 194"/>
                <a:gd name="T9" fmla="*/ 183 h 358"/>
                <a:gd name="T10" fmla="*/ 122 w 194"/>
                <a:gd name="T11" fmla="*/ 150 h 358"/>
                <a:gd name="T12" fmla="*/ 80 w 194"/>
                <a:gd name="T13" fmla="*/ 131 h 358"/>
                <a:gd name="T14" fmla="*/ 67 w 194"/>
                <a:gd name="T15" fmla="*/ 112 h 358"/>
                <a:gd name="T16" fmla="*/ 76 w 194"/>
                <a:gd name="T17" fmla="*/ 95 h 358"/>
                <a:gd name="T18" fmla="*/ 105 w 194"/>
                <a:gd name="T19" fmla="*/ 87 h 358"/>
                <a:gd name="T20" fmla="*/ 146 w 194"/>
                <a:gd name="T21" fmla="*/ 93 h 358"/>
                <a:gd name="T22" fmla="*/ 170 w 194"/>
                <a:gd name="T23" fmla="*/ 102 h 358"/>
                <a:gd name="T24" fmla="*/ 183 w 194"/>
                <a:gd name="T25" fmla="*/ 53 h 358"/>
                <a:gd name="T26" fmla="*/ 157 w 194"/>
                <a:gd name="T27" fmla="*/ 43 h 358"/>
                <a:gd name="T28" fmla="*/ 120 w 194"/>
                <a:gd name="T29" fmla="*/ 38 h 358"/>
                <a:gd name="T30" fmla="*/ 120 w 194"/>
                <a:gd name="T31" fmla="*/ 0 h 358"/>
                <a:gd name="T32" fmla="*/ 77 w 194"/>
                <a:gd name="T33" fmla="*/ 0 h 358"/>
                <a:gd name="T34" fmla="*/ 77 w 194"/>
                <a:gd name="T35" fmla="*/ 42 h 358"/>
                <a:gd name="T36" fmla="*/ 22 w 194"/>
                <a:gd name="T37" fmla="*/ 69 h 358"/>
                <a:gd name="T38" fmla="*/ 2 w 194"/>
                <a:gd name="T39" fmla="*/ 120 h 358"/>
                <a:gd name="T40" fmla="*/ 24 w 194"/>
                <a:gd name="T41" fmla="*/ 170 h 358"/>
                <a:gd name="T42" fmla="*/ 79 w 194"/>
                <a:gd name="T43" fmla="*/ 201 h 358"/>
                <a:gd name="T44" fmla="*/ 117 w 194"/>
                <a:gd name="T45" fmla="*/ 218 h 358"/>
                <a:gd name="T46" fmla="*/ 129 w 194"/>
                <a:gd name="T47" fmla="*/ 239 h 358"/>
                <a:gd name="T48" fmla="*/ 116 w 194"/>
                <a:gd name="T49" fmla="*/ 259 h 358"/>
                <a:gd name="T50" fmla="*/ 84 w 194"/>
                <a:gd name="T51" fmla="*/ 267 h 358"/>
                <a:gd name="T52" fmla="*/ 44 w 194"/>
                <a:gd name="T53" fmla="*/ 261 h 358"/>
                <a:gd name="T54" fmla="*/ 13 w 194"/>
                <a:gd name="T55" fmla="*/ 247 h 358"/>
                <a:gd name="T56" fmla="*/ 0 w 194"/>
                <a:gd name="T57" fmla="*/ 298 h 358"/>
                <a:gd name="T58" fmla="*/ 31 w 194"/>
                <a:gd name="T59" fmla="*/ 310 h 358"/>
                <a:gd name="T60" fmla="*/ 72 w 194"/>
                <a:gd name="T61" fmla="*/ 317 h 358"/>
                <a:gd name="T62" fmla="*/ 72 w 194"/>
                <a:gd name="T63" fmla="*/ 358 h 358"/>
                <a:gd name="T64" fmla="*/ 116 w 194"/>
                <a:gd name="T6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358">
                  <a:moveTo>
                    <a:pt x="116" y="358"/>
                  </a:moveTo>
                  <a:cubicBezTo>
                    <a:pt x="116" y="313"/>
                    <a:pt x="116" y="313"/>
                    <a:pt x="116" y="313"/>
                  </a:cubicBezTo>
                  <a:cubicBezTo>
                    <a:pt x="142" y="309"/>
                    <a:pt x="161" y="299"/>
                    <a:pt x="175" y="285"/>
                  </a:cubicBezTo>
                  <a:cubicBezTo>
                    <a:pt x="188" y="270"/>
                    <a:pt x="194" y="253"/>
                    <a:pt x="194" y="233"/>
                  </a:cubicBezTo>
                  <a:cubicBezTo>
                    <a:pt x="194" y="213"/>
                    <a:pt x="189" y="197"/>
                    <a:pt x="178" y="183"/>
                  </a:cubicBezTo>
                  <a:cubicBezTo>
                    <a:pt x="166" y="170"/>
                    <a:pt x="148" y="159"/>
                    <a:pt x="122" y="150"/>
                  </a:cubicBezTo>
                  <a:cubicBezTo>
                    <a:pt x="102" y="143"/>
                    <a:pt x="89" y="137"/>
                    <a:pt x="80" y="131"/>
                  </a:cubicBezTo>
                  <a:cubicBezTo>
                    <a:pt x="71" y="125"/>
                    <a:pt x="67" y="119"/>
                    <a:pt x="67" y="112"/>
                  </a:cubicBezTo>
                  <a:cubicBezTo>
                    <a:pt x="67" y="106"/>
                    <a:pt x="70" y="100"/>
                    <a:pt x="76" y="95"/>
                  </a:cubicBezTo>
                  <a:cubicBezTo>
                    <a:pt x="81" y="90"/>
                    <a:pt x="91" y="87"/>
                    <a:pt x="105" y="87"/>
                  </a:cubicBezTo>
                  <a:cubicBezTo>
                    <a:pt x="122" y="87"/>
                    <a:pt x="136" y="89"/>
                    <a:pt x="146" y="93"/>
                  </a:cubicBezTo>
                  <a:cubicBezTo>
                    <a:pt x="157" y="96"/>
                    <a:pt x="165" y="99"/>
                    <a:pt x="170" y="102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76" y="49"/>
                    <a:pt x="167" y="46"/>
                    <a:pt x="157" y="43"/>
                  </a:cubicBezTo>
                  <a:cubicBezTo>
                    <a:pt x="146" y="41"/>
                    <a:pt x="134" y="39"/>
                    <a:pt x="120" y="3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53" y="46"/>
                    <a:pt x="34" y="55"/>
                    <a:pt x="22" y="69"/>
                  </a:cubicBezTo>
                  <a:cubicBezTo>
                    <a:pt x="9" y="83"/>
                    <a:pt x="3" y="100"/>
                    <a:pt x="2" y="120"/>
                  </a:cubicBezTo>
                  <a:cubicBezTo>
                    <a:pt x="3" y="141"/>
                    <a:pt x="10" y="158"/>
                    <a:pt x="24" y="170"/>
                  </a:cubicBezTo>
                  <a:cubicBezTo>
                    <a:pt x="37" y="183"/>
                    <a:pt x="56" y="193"/>
                    <a:pt x="79" y="201"/>
                  </a:cubicBezTo>
                  <a:cubicBezTo>
                    <a:pt x="96" y="206"/>
                    <a:pt x="108" y="212"/>
                    <a:pt x="117" y="218"/>
                  </a:cubicBezTo>
                  <a:cubicBezTo>
                    <a:pt x="125" y="224"/>
                    <a:pt x="129" y="231"/>
                    <a:pt x="129" y="239"/>
                  </a:cubicBezTo>
                  <a:cubicBezTo>
                    <a:pt x="129" y="248"/>
                    <a:pt x="124" y="255"/>
                    <a:pt x="116" y="259"/>
                  </a:cubicBezTo>
                  <a:cubicBezTo>
                    <a:pt x="107" y="264"/>
                    <a:pt x="97" y="267"/>
                    <a:pt x="84" y="267"/>
                  </a:cubicBezTo>
                  <a:cubicBezTo>
                    <a:pt x="70" y="267"/>
                    <a:pt x="56" y="265"/>
                    <a:pt x="44" y="261"/>
                  </a:cubicBezTo>
                  <a:cubicBezTo>
                    <a:pt x="32" y="257"/>
                    <a:pt x="22" y="252"/>
                    <a:pt x="13" y="24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7" y="303"/>
                    <a:pt x="18" y="307"/>
                    <a:pt x="31" y="310"/>
                  </a:cubicBezTo>
                  <a:cubicBezTo>
                    <a:pt x="44" y="314"/>
                    <a:pt x="57" y="316"/>
                    <a:pt x="72" y="317"/>
                  </a:cubicBezTo>
                  <a:cubicBezTo>
                    <a:pt x="72" y="358"/>
                    <a:pt x="72" y="358"/>
                    <a:pt x="72" y="358"/>
                  </a:cubicBezTo>
                  <a:cubicBezTo>
                    <a:pt x="116" y="358"/>
                    <a:pt x="116" y="358"/>
                    <a:pt x="116" y="35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257120" y="1513786"/>
              <a:ext cx="353474" cy="456294"/>
              <a:chOff x="-1596397" y="3766785"/>
              <a:chExt cx="779274" cy="1005950"/>
            </a:xfrm>
          </p:grpSpPr>
          <p:sp>
            <p:nvSpPr>
              <p:cNvPr id="119" name="Up Arrow 118"/>
              <p:cNvSpPr/>
              <p:nvPr/>
            </p:nvSpPr>
            <p:spPr>
              <a:xfrm>
                <a:off x="-1596397" y="3766785"/>
                <a:ext cx="779274" cy="1005950"/>
              </a:xfrm>
              <a:prstGeom prst="upArrow">
                <a:avLst>
                  <a:gd name="adj1" fmla="val 57186"/>
                  <a:gd name="adj2" fmla="val 96784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18" name="Freeform 13"/>
              <p:cNvSpPr>
                <a:spLocks/>
              </p:cNvSpPr>
              <p:nvPr/>
            </p:nvSpPr>
            <p:spPr bwMode="auto">
              <a:xfrm>
                <a:off x="-1333750" y="4119144"/>
                <a:ext cx="253980" cy="466258"/>
              </a:xfrm>
              <a:custGeom>
                <a:avLst/>
                <a:gdLst>
                  <a:gd name="T0" fmla="*/ 116 w 194"/>
                  <a:gd name="T1" fmla="*/ 358 h 358"/>
                  <a:gd name="T2" fmla="*/ 116 w 194"/>
                  <a:gd name="T3" fmla="*/ 313 h 358"/>
                  <a:gd name="T4" fmla="*/ 175 w 194"/>
                  <a:gd name="T5" fmla="*/ 285 h 358"/>
                  <a:gd name="T6" fmla="*/ 194 w 194"/>
                  <a:gd name="T7" fmla="*/ 233 h 358"/>
                  <a:gd name="T8" fmla="*/ 178 w 194"/>
                  <a:gd name="T9" fmla="*/ 183 h 358"/>
                  <a:gd name="T10" fmla="*/ 122 w 194"/>
                  <a:gd name="T11" fmla="*/ 150 h 358"/>
                  <a:gd name="T12" fmla="*/ 80 w 194"/>
                  <a:gd name="T13" fmla="*/ 131 h 358"/>
                  <a:gd name="T14" fmla="*/ 67 w 194"/>
                  <a:gd name="T15" fmla="*/ 112 h 358"/>
                  <a:gd name="T16" fmla="*/ 76 w 194"/>
                  <a:gd name="T17" fmla="*/ 95 h 358"/>
                  <a:gd name="T18" fmla="*/ 105 w 194"/>
                  <a:gd name="T19" fmla="*/ 87 h 358"/>
                  <a:gd name="T20" fmla="*/ 146 w 194"/>
                  <a:gd name="T21" fmla="*/ 93 h 358"/>
                  <a:gd name="T22" fmla="*/ 170 w 194"/>
                  <a:gd name="T23" fmla="*/ 102 h 358"/>
                  <a:gd name="T24" fmla="*/ 183 w 194"/>
                  <a:gd name="T25" fmla="*/ 53 h 358"/>
                  <a:gd name="T26" fmla="*/ 157 w 194"/>
                  <a:gd name="T27" fmla="*/ 43 h 358"/>
                  <a:gd name="T28" fmla="*/ 120 w 194"/>
                  <a:gd name="T29" fmla="*/ 38 h 358"/>
                  <a:gd name="T30" fmla="*/ 120 w 194"/>
                  <a:gd name="T31" fmla="*/ 0 h 358"/>
                  <a:gd name="T32" fmla="*/ 77 w 194"/>
                  <a:gd name="T33" fmla="*/ 0 h 358"/>
                  <a:gd name="T34" fmla="*/ 77 w 194"/>
                  <a:gd name="T35" fmla="*/ 42 h 358"/>
                  <a:gd name="T36" fmla="*/ 22 w 194"/>
                  <a:gd name="T37" fmla="*/ 69 h 358"/>
                  <a:gd name="T38" fmla="*/ 2 w 194"/>
                  <a:gd name="T39" fmla="*/ 120 h 358"/>
                  <a:gd name="T40" fmla="*/ 24 w 194"/>
                  <a:gd name="T41" fmla="*/ 170 h 358"/>
                  <a:gd name="T42" fmla="*/ 79 w 194"/>
                  <a:gd name="T43" fmla="*/ 201 h 358"/>
                  <a:gd name="T44" fmla="*/ 117 w 194"/>
                  <a:gd name="T45" fmla="*/ 218 h 358"/>
                  <a:gd name="T46" fmla="*/ 129 w 194"/>
                  <a:gd name="T47" fmla="*/ 239 h 358"/>
                  <a:gd name="T48" fmla="*/ 116 w 194"/>
                  <a:gd name="T49" fmla="*/ 259 h 358"/>
                  <a:gd name="T50" fmla="*/ 84 w 194"/>
                  <a:gd name="T51" fmla="*/ 267 h 358"/>
                  <a:gd name="T52" fmla="*/ 44 w 194"/>
                  <a:gd name="T53" fmla="*/ 261 h 358"/>
                  <a:gd name="T54" fmla="*/ 13 w 194"/>
                  <a:gd name="T55" fmla="*/ 247 h 358"/>
                  <a:gd name="T56" fmla="*/ 0 w 194"/>
                  <a:gd name="T57" fmla="*/ 298 h 358"/>
                  <a:gd name="T58" fmla="*/ 31 w 194"/>
                  <a:gd name="T59" fmla="*/ 310 h 358"/>
                  <a:gd name="T60" fmla="*/ 72 w 194"/>
                  <a:gd name="T61" fmla="*/ 317 h 358"/>
                  <a:gd name="T62" fmla="*/ 72 w 194"/>
                  <a:gd name="T63" fmla="*/ 358 h 358"/>
                  <a:gd name="T64" fmla="*/ 116 w 194"/>
                  <a:gd name="T65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4" h="358">
                    <a:moveTo>
                      <a:pt x="116" y="358"/>
                    </a:moveTo>
                    <a:cubicBezTo>
                      <a:pt x="116" y="313"/>
                      <a:pt x="116" y="313"/>
                      <a:pt x="116" y="313"/>
                    </a:cubicBezTo>
                    <a:cubicBezTo>
                      <a:pt x="142" y="309"/>
                      <a:pt x="161" y="299"/>
                      <a:pt x="175" y="285"/>
                    </a:cubicBezTo>
                    <a:cubicBezTo>
                      <a:pt x="188" y="270"/>
                      <a:pt x="194" y="253"/>
                      <a:pt x="194" y="233"/>
                    </a:cubicBezTo>
                    <a:cubicBezTo>
                      <a:pt x="194" y="213"/>
                      <a:pt x="189" y="197"/>
                      <a:pt x="178" y="183"/>
                    </a:cubicBezTo>
                    <a:cubicBezTo>
                      <a:pt x="166" y="170"/>
                      <a:pt x="148" y="159"/>
                      <a:pt x="122" y="150"/>
                    </a:cubicBezTo>
                    <a:cubicBezTo>
                      <a:pt x="102" y="143"/>
                      <a:pt x="89" y="137"/>
                      <a:pt x="80" y="131"/>
                    </a:cubicBezTo>
                    <a:cubicBezTo>
                      <a:pt x="71" y="125"/>
                      <a:pt x="67" y="119"/>
                      <a:pt x="67" y="112"/>
                    </a:cubicBezTo>
                    <a:cubicBezTo>
                      <a:pt x="67" y="106"/>
                      <a:pt x="70" y="100"/>
                      <a:pt x="76" y="95"/>
                    </a:cubicBezTo>
                    <a:cubicBezTo>
                      <a:pt x="81" y="90"/>
                      <a:pt x="91" y="87"/>
                      <a:pt x="105" y="87"/>
                    </a:cubicBezTo>
                    <a:cubicBezTo>
                      <a:pt x="122" y="87"/>
                      <a:pt x="136" y="89"/>
                      <a:pt x="146" y="93"/>
                    </a:cubicBezTo>
                    <a:cubicBezTo>
                      <a:pt x="157" y="96"/>
                      <a:pt x="165" y="99"/>
                      <a:pt x="170" y="102"/>
                    </a:cubicBezTo>
                    <a:cubicBezTo>
                      <a:pt x="183" y="53"/>
                      <a:pt x="183" y="53"/>
                      <a:pt x="183" y="53"/>
                    </a:cubicBezTo>
                    <a:cubicBezTo>
                      <a:pt x="176" y="49"/>
                      <a:pt x="167" y="46"/>
                      <a:pt x="157" y="43"/>
                    </a:cubicBezTo>
                    <a:cubicBezTo>
                      <a:pt x="146" y="41"/>
                      <a:pt x="134" y="39"/>
                      <a:pt x="120" y="3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53" y="46"/>
                      <a:pt x="34" y="55"/>
                      <a:pt x="22" y="69"/>
                    </a:cubicBezTo>
                    <a:cubicBezTo>
                      <a:pt x="9" y="83"/>
                      <a:pt x="3" y="100"/>
                      <a:pt x="2" y="120"/>
                    </a:cubicBezTo>
                    <a:cubicBezTo>
                      <a:pt x="3" y="141"/>
                      <a:pt x="10" y="158"/>
                      <a:pt x="24" y="170"/>
                    </a:cubicBezTo>
                    <a:cubicBezTo>
                      <a:pt x="37" y="183"/>
                      <a:pt x="56" y="193"/>
                      <a:pt x="79" y="201"/>
                    </a:cubicBezTo>
                    <a:cubicBezTo>
                      <a:pt x="96" y="206"/>
                      <a:pt x="108" y="212"/>
                      <a:pt x="117" y="218"/>
                    </a:cubicBezTo>
                    <a:cubicBezTo>
                      <a:pt x="125" y="224"/>
                      <a:pt x="129" y="231"/>
                      <a:pt x="129" y="239"/>
                    </a:cubicBezTo>
                    <a:cubicBezTo>
                      <a:pt x="129" y="248"/>
                      <a:pt x="124" y="255"/>
                      <a:pt x="116" y="259"/>
                    </a:cubicBezTo>
                    <a:cubicBezTo>
                      <a:pt x="107" y="264"/>
                      <a:pt x="97" y="267"/>
                      <a:pt x="84" y="267"/>
                    </a:cubicBezTo>
                    <a:cubicBezTo>
                      <a:pt x="70" y="267"/>
                      <a:pt x="56" y="265"/>
                      <a:pt x="44" y="261"/>
                    </a:cubicBezTo>
                    <a:cubicBezTo>
                      <a:pt x="32" y="257"/>
                      <a:pt x="22" y="252"/>
                      <a:pt x="13" y="247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7" y="303"/>
                      <a:pt x="18" y="307"/>
                      <a:pt x="31" y="310"/>
                    </a:cubicBezTo>
                    <a:cubicBezTo>
                      <a:pt x="44" y="314"/>
                      <a:pt x="57" y="316"/>
                      <a:pt x="72" y="317"/>
                    </a:cubicBezTo>
                    <a:cubicBezTo>
                      <a:pt x="72" y="358"/>
                      <a:pt x="72" y="358"/>
                      <a:pt x="72" y="358"/>
                    </a:cubicBezTo>
                    <a:cubicBezTo>
                      <a:pt x="116" y="358"/>
                      <a:pt x="116" y="358"/>
                      <a:pt x="116" y="35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467607" y="1751101"/>
              <a:ext cx="829021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73.300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24789" y="1751103"/>
              <a:ext cx="908268" cy="278510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73.300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91903" y="1751102"/>
              <a:ext cx="1073581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184 </a:t>
              </a:r>
              <a:r>
                <a:rPr lang="en-AU" sz="1500" b="1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ngày</a:t>
              </a:r>
              <a:endPara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24990" y="1751102"/>
              <a:ext cx="918152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25%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78772" y="1751102"/>
              <a:ext cx="784873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5%</a:t>
              </a:r>
            </a:p>
          </p:txBody>
        </p:sp>
        <p:grpSp>
          <p:nvGrpSpPr>
            <p:cNvPr id="57" name="Group 17"/>
            <p:cNvGrpSpPr>
              <a:grpSpLocks noChangeAspect="1"/>
            </p:cNvGrpSpPr>
            <p:nvPr/>
          </p:nvGrpSpPr>
          <p:grpSpPr bwMode="auto">
            <a:xfrm>
              <a:off x="5550539" y="1530856"/>
              <a:ext cx="432415" cy="432415"/>
              <a:chOff x="-2390" y="965"/>
              <a:chExt cx="952" cy="952"/>
            </a:xfrm>
            <a:solidFill>
              <a:schemeClr val="tx2"/>
            </a:solidFill>
          </p:grpSpPr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-2390" y="965"/>
                <a:ext cx="952" cy="952"/>
              </a:xfrm>
              <a:custGeom>
                <a:avLst/>
                <a:gdLst>
                  <a:gd name="T0" fmla="*/ 105 w 952"/>
                  <a:gd name="T1" fmla="*/ 847 h 952"/>
                  <a:gd name="T2" fmla="*/ 105 w 952"/>
                  <a:gd name="T3" fmla="*/ 0 h 952"/>
                  <a:gd name="T4" fmla="*/ 0 w 952"/>
                  <a:gd name="T5" fmla="*/ 0 h 952"/>
                  <a:gd name="T6" fmla="*/ 0 w 952"/>
                  <a:gd name="T7" fmla="*/ 952 h 952"/>
                  <a:gd name="T8" fmla="*/ 952 w 952"/>
                  <a:gd name="T9" fmla="*/ 952 h 952"/>
                  <a:gd name="T10" fmla="*/ 952 w 952"/>
                  <a:gd name="T11" fmla="*/ 847 h 952"/>
                  <a:gd name="T12" fmla="*/ 105 w 952"/>
                  <a:gd name="T13" fmla="*/ 847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2" h="952">
                    <a:moveTo>
                      <a:pt x="105" y="847"/>
                    </a:moveTo>
                    <a:lnTo>
                      <a:pt x="105" y="0"/>
                    </a:lnTo>
                    <a:lnTo>
                      <a:pt x="0" y="0"/>
                    </a:lnTo>
                    <a:lnTo>
                      <a:pt x="0" y="952"/>
                    </a:lnTo>
                    <a:lnTo>
                      <a:pt x="952" y="952"/>
                    </a:lnTo>
                    <a:lnTo>
                      <a:pt x="952" y="847"/>
                    </a:lnTo>
                    <a:lnTo>
                      <a:pt x="105" y="84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-2207" y="1136"/>
                <a:ext cx="703" cy="495"/>
              </a:xfrm>
              <a:custGeom>
                <a:avLst/>
                <a:gdLst>
                  <a:gd name="T0" fmla="*/ 493 w 703"/>
                  <a:gd name="T1" fmla="*/ 53 h 495"/>
                  <a:gd name="T2" fmla="*/ 567 w 703"/>
                  <a:gd name="T3" fmla="*/ 110 h 495"/>
                  <a:gd name="T4" fmla="*/ 415 w 703"/>
                  <a:gd name="T5" fmla="*/ 293 h 495"/>
                  <a:gd name="T6" fmla="*/ 243 w 703"/>
                  <a:gd name="T7" fmla="*/ 157 h 495"/>
                  <a:gd name="T8" fmla="*/ 0 w 703"/>
                  <a:gd name="T9" fmla="*/ 443 h 495"/>
                  <a:gd name="T10" fmla="*/ 60 w 703"/>
                  <a:gd name="T11" fmla="*/ 495 h 495"/>
                  <a:gd name="T12" fmla="*/ 255 w 703"/>
                  <a:gd name="T13" fmla="*/ 269 h 495"/>
                  <a:gd name="T14" fmla="*/ 426 w 703"/>
                  <a:gd name="T15" fmla="*/ 405 h 495"/>
                  <a:gd name="T16" fmla="*/ 631 w 703"/>
                  <a:gd name="T17" fmla="*/ 160 h 495"/>
                  <a:gd name="T18" fmla="*/ 703 w 703"/>
                  <a:gd name="T19" fmla="*/ 217 h 495"/>
                  <a:gd name="T20" fmla="*/ 703 w 703"/>
                  <a:gd name="T21" fmla="*/ 0 h 495"/>
                  <a:gd name="T22" fmla="*/ 493 w 703"/>
                  <a:gd name="T23" fmla="*/ 53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3" h="495">
                    <a:moveTo>
                      <a:pt x="493" y="53"/>
                    </a:moveTo>
                    <a:lnTo>
                      <a:pt x="567" y="110"/>
                    </a:lnTo>
                    <a:lnTo>
                      <a:pt x="415" y="293"/>
                    </a:lnTo>
                    <a:lnTo>
                      <a:pt x="243" y="157"/>
                    </a:lnTo>
                    <a:lnTo>
                      <a:pt x="0" y="443"/>
                    </a:lnTo>
                    <a:lnTo>
                      <a:pt x="60" y="495"/>
                    </a:lnTo>
                    <a:lnTo>
                      <a:pt x="255" y="269"/>
                    </a:lnTo>
                    <a:lnTo>
                      <a:pt x="426" y="405"/>
                    </a:lnTo>
                    <a:lnTo>
                      <a:pt x="631" y="160"/>
                    </a:lnTo>
                    <a:lnTo>
                      <a:pt x="703" y="217"/>
                    </a:lnTo>
                    <a:lnTo>
                      <a:pt x="703" y="0"/>
                    </a:lnTo>
                    <a:lnTo>
                      <a:pt x="493" y="53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995443" y="1530856"/>
              <a:ext cx="430918" cy="431372"/>
              <a:chOff x="-958" y="1468"/>
              <a:chExt cx="951" cy="952"/>
            </a:xfrm>
          </p:grpSpPr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-601" y="1706"/>
                <a:ext cx="238" cy="7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-245" y="1468"/>
                <a:ext cx="238" cy="9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-958" y="1944"/>
                <a:ext cx="238" cy="47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533401" y="122238"/>
            <a:ext cx="8229600" cy="5635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endParaRPr lang="en-US" sz="3500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804538" y="5047710"/>
            <a:ext cx="2087165" cy="457200"/>
          </a:xfrm>
          <a:prstGeom prst="ellips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4241537" y="1819741"/>
            <a:ext cx="0" cy="84427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241537" y="2664018"/>
            <a:ext cx="60523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392833" y="1439392"/>
            <a:ext cx="986694" cy="238157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(15/9/2017)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46646" y="3143106"/>
            <a:ext cx="7583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15/3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91000" y="3173138"/>
            <a:ext cx="453265" cy="255862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15/9</a:t>
            </a:r>
          </a:p>
          <a:p>
            <a:pPr indent="-184702">
              <a:lnSpc>
                <a:spcPct val="85000"/>
              </a:lnSpc>
              <a:spcBef>
                <a:spcPts val="513"/>
              </a:spcBef>
            </a:pPr>
            <a:endParaRPr lang="en-AU" sz="1500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295400" y="3449096"/>
            <a:ext cx="31242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52982" y="3296696"/>
            <a:ext cx="905556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Thời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gian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2982" y="4134896"/>
            <a:ext cx="905556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CKCS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4419600" y="4197096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295400" y="4267200"/>
            <a:ext cx="31242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295400" y="5181600"/>
            <a:ext cx="31242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13644" y="5029200"/>
            <a:ext cx="744894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CW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121077" y="3948464"/>
            <a:ext cx="7583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73.300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1295400" y="2839496"/>
            <a:ext cx="0" cy="2971800"/>
          </a:xfrm>
          <a:prstGeom prst="line">
            <a:avLst/>
          </a:prstGeom>
          <a:ln w="28575">
            <a:solidFill>
              <a:srgbClr val="FF0000">
                <a:alpha val="3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146646" y="4862863"/>
            <a:ext cx="655672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3.040</a:t>
            </a: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44196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419600" y="3374136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295400" y="41910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12954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1295400" y="3374136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467600" y="5638800"/>
            <a:ext cx="0" cy="466259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706102" y="5029200"/>
            <a:ext cx="5766268" cy="1162006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eft Bracket 65"/>
          <p:cNvSpPr/>
          <p:nvPr/>
        </p:nvSpPr>
        <p:spPr>
          <a:xfrm rot="16200000">
            <a:off x="4495800" y="-1828801"/>
            <a:ext cx="152400" cy="7162801"/>
          </a:xfrm>
          <a:prstGeom prst="leftBracke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37325"/>
            <a:ext cx="1524000" cy="320676"/>
          </a:xfrm>
        </p:spPr>
        <p:txBody>
          <a:bodyPr/>
          <a:lstStyle/>
          <a:p>
            <a:fld id="{A1FC0E1B-B796-4654-B5AE-633654ADE66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19047" y="6536878"/>
            <a:ext cx="2133600" cy="3076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>
                <a:latin typeface="+mj-lt"/>
              </a:rPr>
              <a:t>www.hsx.vn</a:t>
            </a:r>
          </a:p>
        </p:txBody>
      </p:sp>
    </p:spTree>
    <p:extLst>
      <p:ext uri="{BB962C8B-B14F-4D97-AF65-F5344CB8AC3E}">
        <p14:creationId xmlns:p14="http://schemas.microsoft.com/office/powerpoint/2010/main" val="9657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0E1B-B796-4654-B5AE-633654ADE66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www.hsx.vn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234778"/>
              </p:ext>
            </p:extLst>
          </p:nvPr>
        </p:nvGraphicFramePr>
        <p:xfrm>
          <a:off x="381000" y="914400"/>
          <a:ext cx="8382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43589027"/>
              </p:ext>
            </p:extLst>
          </p:nvPr>
        </p:nvGraphicFramePr>
        <p:xfrm>
          <a:off x="457200" y="2743200"/>
          <a:ext cx="8305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8153399" cy="563562"/>
          </a:xfrm>
        </p:spPr>
        <p:txBody>
          <a:bodyPr/>
          <a:lstStyle/>
          <a:p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NVL </a:t>
            </a:r>
            <a:r>
              <a:rPr lang="en-US" sz="350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>
                <a:latin typeface="Times New Roman" pitchFamily="18" charset="0"/>
                <a:cs typeface="Times New Roman" pitchFamily="18" charset="0"/>
              </a:rPr>
              <a:t> Chứng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 noChangeArrowheads="1"/>
          </p:cNvPicPr>
          <p:nvPr/>
        </p:nvPicPr>
        <p:blipFill rotWithShape="1">
          <a:blip r:embed="rId3" cstate="print"/>
          <a:srcRect l="27925" t="36034" r="28109"/>
          <a:stretch/>
        </p:blipFill>
        <p:spPr bwMode="auto">
          <a:xfrm>
            <a:off x="4972538" y="2095117"/>
            <a:ext cx="3866662" cy="34686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1295400" y="1066800"/>
            <a:ext cx="6863787" cy="454107"/>
            <a:chOff x="995443" y="1498560"/>
            <a:chExt cx="7468202" cy="531053"/>
          </a:xfrm>
        </p:grpSpPr>
        <p:sp>
          <p:nvSpPr>
            <p:cNvPr id="11" name="TextBox 10"/>
            <p:cNvSpPr txBox="1"/>
            <p:nvPr/>
          </p:nvSpPr>
          <p:spPr>
            <a:xfrm>
              <a:off x="1467609" y="1498560"/>
              <a:ext cx="711474" cy="334804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NVL</a:t>
              </a:r>
              <a:endPara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24787" y="1498562"/>
              <a:ext cx="1077198" cy="278510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Thực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hiện</a:t>
              </a:r>
              <a:endParaRPr lang="en-AU" sz="1500" dirty="0">
                <a:solidFill>
                  <a:schemeClr val="tx2">
                    <a:lumMod val="75000"/>
                    <a:alpha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1902" y="1498561"/>
              <a:ext cx="889707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Đáo</a:t>
              </a:r>
              <a:r>
                <a:rPr lang="en-AU" sz="1500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hạn</a:t>
              </a:r>
              <a:endPara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24989" y="1498561"/>
              <a:ext cx="1351266" cy="334802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Độ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biến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động</a:t>
              </a:r>
              <a:endParaRPr lang="en-AU" sz="1500" dirty="0">
                <a:solidFill>
                  <a:schemeClr val="tx2">
                    <a:lumMod val="75000"/>
                    <a:alpha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78772" y="1498561"/>
              <a:ext cx="784873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Lãi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AU" sz="1500" dirty="0" err="1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suất</a:t>
              </a:r>
              <a:r>
                <a:rPr lang="en-AU" sz="1500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</a:p>
          </p:txBody>
        </p:sp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2437233" y="1541113"/>
              <a:ext cx="342563" cy="401641"/>
            </a:xfrm>
            <a:custGeom>
              <a:avLst/>
              <a:gdLst>
                <a:gd name="T0" fmla="*/ 167 w 301"/>
                <a:gd name="T1" fmla="*/ 0 h 354"/>
                <a:gd name="T2" fmla="*/ 45 w 301"/>
                <a:gd name="T3" fmla="*/ 56 h 354"/>
                <a:gd name="T4" fmla="*/ 92 w 301"/>
                <a:gd name="T5" fmla="*/ 99 h 354"/>
                <a:gd name="T6" fmla="*/ 109 w 301"/>
                <a:gd name="T7" fmla="*/ 153 h 354"/>
                <a:gd name="T8" fmla="*/ 249 w 301"/>
                <a:gd name="T9" fmla="*/ 135 h 354"/>
                <a:gd name="T10" fmla="*/ 268 w 301"/>
                <a:gd name="T11" fmla="*/ 165 h 354"/>
                <a:gd name="T12" fmla="*/ 247 w 301"/>
                <a:gd name="T13" fmla="*/ 152 h 354"/>
                <a:gd name="T14" fmla="*/ 231 w 301"/>
                <a:gd name="T15" fmla="*/ 161 h 354"/>
                <a:gd name="T16" fmla="*/ 102 w 301"/>
                <a:gd name="T17" fmla="*/ 169 h 354"/>
                <a:gd name="T18" fmla="*/ 93 w 301"/>
                <a:gd name="T19" fmla="*/ 177 h 354"/>
                <a:gd name="T20" fmla="*/ 105 w 301"/>
                <a:gd name="T21" fmla="*/ 221 h 354"/>
                <a:gd name="T22" fmla="*/ 75 w 301"/>
                <a:gd name="T23" fmla="*/ 181 h 354"/>
                <a:gd name="T24" fmla="*/ 96 w 301"/>
                <a:gd name="T25" fmla="*/ 130 h 354"/>
                <a:gd name="T26" fmla="*/ 48 w 301"/>
                <a:gd name="T27" fmla="*/ 113 h 354"/>
                <a:gd name="T28" fmla="*/ 64 w 301"/>
                <a:gd name="T29" fmla="*/ 269 h 354"/>
                <a:gd name="T30" fmla="*/ 67 w 301"/>
                <a:gd name="T31" fmla="*/ 272 h 354"/>
                <a:gd name="T32" fmla="*/ 68 w 301"/>
                <a:gd name="T33" fmla="*/ 273 h 354"/>
                <a:gd name="T34" fmla="*/ 68 w 301"/>
                <a:gd name="T35" fmla="*/ 276 h 354"/>
                <a:gd name="T36" fmla="*/ 68 w 301"/>
                <a:gd name="T37" fmla="*/ 278 h 354"/>
                <a:gd name="T38" fmla="*/ 67 w 301"/>
                <a:gd name="T39" fmla="*/ 280 h 354"/>
                <a:gd name="T40" fmla="*/ 71 w 301"/>
                <a:gd name="T41" fmla="*/ 337 h 354"/>
                <a:gd name="T42" fmla="*/ 169 w 301"/>
                <a:gd name="T43" fmla="*/ 354 h 354"/>
                <a:gd name="T44" fmla="*/ 235 w 301"/>
                <a:gd name="T45" fmla="*/ 295 h 354"/>
                <a:gd name="T46" fmla="*/ 288 w 301"/>
                <a:gd name="T47" fmla="*/ 63 h 354"/>
                <a:gd name="T48" fmla="*/ 175 w 301"/>
                <a:gd name="T49" fmla="*/ 335 h 354"/>
                <a:gd name="T50" fmla="*/ 169 w 301"/>
                <a:gd name="T51" fmla="*/ 337 h 354"/>
                <a:gd name="T52" fmla="*/ 123 w 301"/>
                <a:gd name="T53" fmla="*/ 335 h 354"/>
                <a:gd name="T54" fmla="*/ 117 w 301"/>
                <a:gd name="T55" fmla="*/ 331 h 354"/>
                <a:gd name="T56" fmla="*/ 132 w 301"/>
                <a:gd name="T57" fmla="*/ 321 h 354"/>
                <a:gd name="T58" fmla="*/ 118 w 301"/>
                <a:gd name="T59" fmla="*/ 309 h 354"/>
                <a:gd name="T60" fmla="*/ 147 w 301"/>
                <a:gd name="T61" fmla="*/ 316 h 354"/>
                <a:gd name="T62" fmla="*/ 177 w 301"/>
                <a:gd name="T63" fmla="*/ 312 h 354"/>
                <a:gd name="T64" fmla="*/ 161 w 301"/>
                <a:gd name="T65" fmla="*/ 323 h 354"/>
                <a:gd name="T66" fmla="*/ 178 w 301"/>
                <a:gd name="T67" fmla="*/ 276 h 354"/>
                <a:gd name="T68" fmla="*/ 176 w 301"/>
                <a:gd name="T69" fmla="*/ 286 h 354"/>
                <a:gd name="T70" fmla="*/ 152 w 301"/>
                <a:gd name="T71" fmla="*/ 276 h 354"/>
                <a:gd name="T72" fmla="*/ 127 w 301"/>
                <a:gd name="T73" fmla="*/ 283 h 354"/>
                <a:gd name="T74" fmla="*/ 125 w 301"/>
                <a:gd name="T75" fmla="*/ 273 h 354"/>
                <a:gd name="T76" fmla="*/ 126 w 301"/>
                <a:gd name="T77" fmla="*/ 264 h 354"/>
                <a:gd name="T78" fmla="*/ 130 w 301"/>
                <a:gd name="T79" fmla="*/ 254 h 354"/>
                <a:gd name="T80" fmla="*/ 176 w 301"/>
                <a:gd name="T81" fmla="*/ 257 h 354"/>
                <a:gd name="T82" fmla="*/ 179 w 301"/>
                <a:gd name="T83" fmla="*/ 267 h 354"/>
                <a:gd name="T84" fmla="*/ 178 w 301"/>
                <a:gd name="T85" fmla="*/ 27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354">
                  <a:moveTo>
                    <a:pt x="288" y="63"/>
                  </a:moveTo>
                  <a:cubicBezTo>
                    <a:pt x="279" y="33"/>
                    <a:pt x="231" y="0"/>
                    <a:pt x="167" y="0"/>
                  </a:cubicBezTo>
                  <a:cubicBezTo>
                    <a:pt x="145" y="0"/>
                    <a:pt x="123" y="4"/>
                    <a:pt x="101" y="12"/>
                  </a:cubicBezTo>
                  <a:cubicBezTo>
                    <a:pt x="72" y="21"/>
                    <a:pt x="53" y="37"/>
                    <a:pt x="45" y="56"/>
                  </a:cubicBezTo>
                  <a:cubicBezTo>
                    <a:pt x="39" y="71"/>
                    <a:pt x="40" y="86"/>
                    <a:pt x="43" y="97"/>
                  </a:cubicBezTo>
                  <a:cubicBezTo>
                    <a:pt x="63" y="89"/>
                    <a:pt x="82" y="95"/>
                    <a:pt x="92" y="99"/>
                  </a:cubicBezTo>
                  <a:cubicBezTo>
                    <a:pt x="104" y="105"/>
                    <a:pt x="111" y="116"/>
                    <a:pt x="113" y="128"/>
                  </a:cubicBezTo>
                  <a:cubicBezTo>
                    <a:pt x="114" y="136"/>
                    <a:pt x="112" y="145"/>
                    <a:pt x="109" y="153"/>
                  </a:cubicBezTo>
                  <a:cubicBezTo>
                    <a:pt x="174" y="173"/>
                    <a:pt x="205" y="162"/>
                    <a:pt x="219" y="148"/>
                  </a:cubicBezTo>
                  <a:cubicBezTo>
                    <a:pt x="222" y="146"/>
                    <a:pt x="234" y="133"/>
                    <a:pt x="249" y="135"/>
                  </a:cubicBezTo>
                  <a:cubicBezTo>
                    <a:pt x="255" y="136"/>
                    <a:pt x="264" y="140"/>
                    <a:pt x="272" y="153"/>
                  </a:cubicBezTo>
                  <a:cubicBezTo>
                    <a:pt x="274" y="157"/>
                    <a:pt x="272" y="162"/>
                    <a:pt x="268" y="165"/>
                  </a:cubicBezTo>
                  <a:cubicBezTo>
                    <a:pt x="264" y="167"/>
                    <a:pt x="259" y="165"/>
                    <a:pt x="257" y="161"/>
                  </a:cubicBezTo>
                  <a:cubicBezTo>
                    <a:pt x="254" y="156"/>
                    <a:pt x="250" y="153"/>
                    <a:pt x="247" y="152"/>
                  </a:cubicBezTo>
                  <a:cubicBezTo>
                    <a:pt x="241" y="151"/>
                    <a:pt x="234" y="158"/>
                    <a:pt x="232" y="160"/>
                  </a:cubicBezTo>
                  <a:cubicBezTo>
                    <a:pt x="232" y="160"/>
                    <a:pt x="231" y="161"/>
                    <a:pt x="231" y="161"/>
                  </a:cubicBezTo>
                  <a:cubicBezTo>
                    <a:pt x="220" y="171"/>
                    <a:pt x="201" y="181"/>
                    <a:pt x="170" y="181"/>
                  </a:cubicBezTo>
                  <a:cubicBezTo>
                    <a:pt x="152" y="181"/>
                    <a:pt x="130" y="178"/>
                    <a:pt x="102" y="169"/>
                  </a:cubicBezTo>
                  <a:cubicBezTo>
                    <a:pt x="102" y="169"/>
                    <a:pt x="101" y="169"/>
                    <a:pt x="100" y="169"/>
                  </a:cubicBezTo>
                  <a:cubicBezTo>
                    <a:pt x="98" y="172"/>
                    <a:pt x="96" y="175"/>
                    <a:pt x="93" y="177"/>
                  </a:cubicBezTo>
                  <a:cubicBezTo>
                    <a:pt x="97" y="184"/>
                    <a:pt x="104" y="195"/>
                    <a:pt x="110" y="209"/>
                  </a:cubicBezTo>
                  <a:cubicBezTo>
                    <a:pt x="112" y="214"/>
                    <a:pt x="110" y="219"/>
                    <a:pt x="105" y="221"/>
                  </a:cubicBezTo>
                  <a:cubicBezTo>
                    <a:pt x="101" y="222"/>
                    <a:pt x="96" y="220"/>
                    <a:pt x="94" y="216"/>
                  </a:cubicBezTo>
                  <a:cubicBezTo>
                    <a:pt x="85" y="194"/>
                    <a:pt x="75" y="181"/>
                    <a:pt x="75" y="181"/>
                  </a:cubicBezTo>
                  <a:cubicBezTo>
                    <a:pt x="72" y="177"/>
                    <a:pt x="73" y="172"/>
                    <a:pt x="76" y="169"/>
                  </a:cubicBezTo>
                  <a:cubicBezTo>
                    <a:pt x="89" y="159"/>
                    <a:pt x="97" y="143"/>
                    <a:pt x="96" y="130"/>
                  </a:cubicBezTo>
                  <a:cubicBezTo>
                    <a:pt x="95" y="123"/>
                    <a:pt x="91" y="118"/>
                    <a:pt x="84" y="115"/>
                  </a:cubicBezTo>
                  <a:cubicBezTo>
                    <a:pt x="77" y="112"/>
                    <a:pt x="63" y="107"/>
                    <a:pt x="48" y="113"/>
                  </a:cubicBezTo>
                  <a:cubicBezTo>
                    <a:pt x="34" y="120"/>
                    <a:pt x="23" y="135"/>
                    <a:pt x="15" y="159"/>
                  </a:cubicBezTo>
                  <a:cubicBezTo>
                    <a:pt x="0" y="207"/>
                    <a:pt x="55" y="260"/>
                    <a:pt x="64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66" y="270"/>
                    <a:pt x="67" y="272"/>
                    <a:pt x="67" y="272"/>
                  </a:cubicBezTo>
                  <a:cubicBezTo>
                    <a:pt x="67" y="272"/>
                    <a:pt x="67" y="272"/>
                    <a:pt x="67" y="272"/>
                  </a:cubicBezTo>
                  <a:cubicBezTo>
                    <a:pt x="67" y="272"/>
                    <a:pt x="67" y="273"/>
                    <a:pt x="68" y="273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8" y="275"/>
                    <a:pt x="68" y="275"/>
                    <a:pt x="68" y="276"/>
                  </a:cubicBezTo>
                  <a:cubicBezTo>
                    <a:pt x="68" y="276"/>
                    <a:pt x="68" y="276"/>
                    <a:pt x="68" y="276"/>
                  </a:cubicBezTo>
                  <a:cubicBezTo>
                    <a:pt x="68" y="277"/>
                    <a:pt x="68" y="277"/>
                    <a:pt x="68" y="278"/>
                  </a:cubicBezTo>
                  <a:cubicBezTo>
                    <a:pt x="68" y="278"/>
                    <a:pt x="68" y="278"/>
                    <a:pt x="68" y="279"/>
                  </a:cubicBezTo>
                  <a:cubicBezTo>
                    <a:pt x="68" y="279"/>
                    <a:pt x="68" y="280"/>
                    <a:pt x="67" y="280"/>
                  </a:cubicBezTo>
                  <a:cubicBezTo>
                    <a:pt x="67" y="280"/>
                    <a:pt x="67" y="280"/>
                    <a:pt x="67" y="281"/>
                  </a:cubicBezTo>
                  <a:cubicBezTo>
                    <a:pt x="67" y="281"/>
                    <a:pt x="47" y="322"/>
                    <a:pt x="71" y="337"/>
                  </a:cubicBezTo>
                  <a:cubicBezTo>
                    <a:pt x="86" y="347"/>
                    <a:pt x="128" y="354"/>
                    <a:pt x="169" y="354"/>
                  </a:cubicBezTo>
                  <a:cubicBezTo>
                    <a:pt x="169" y="354"/>
                    <a:pt x="169" y="354"/>
                    <a:pt x="169" y="354"/>
                  </a:cubicBezTo>
                  <a:cubicBezTo>
                    <a:pt x="203" y="354"/>
                    <a:pt x="223" y="349"/>
                    <a:pt x="228" y="344"/>
                  </a:cubicBezTo>
                  <a:cubicBezTo>
                    <a:pt x="244" y="329"/>
                    <a:pt x="235" y="296"/>
                    <a:pt x="235" y="295"/>
                  </a:cubicBezTo>
                  <a:cubicBezTo>
                    <a:pt x="234" y="292"/>
                    <a:pt x="236" y="288"/>
                    <a:pt x="238" y="286"/>
                  </a:cubicBezTo>
                  <a:cubicBezTo>
                    <a:pt x="266" y="265"/>
                    <a:pt x="301" y="109"/>
                    <a:pt x="288" y="63"/>
                  </a:cubicBezTo>
                  <a:close/>
                  <a:moveTo>
                    <a:pt x="173" y="328"/>
                  </a:moveTo>
                  <a:cubicBezTo>
                    <a:pt x="176" y="329"/>
                    <a:pt x="177" y="332"/>
                    <a:pt x="175" y="335"/>
                  </a:cubicBezTo>
                  <a:cubicBezTo>
                    <a:pt x="175" y="337"/>
                    <a:pt x="173" y="338"/>
                    <a:pt x="171" y="338"/>
                  </a:cubicBezTo>
                  <a:cubicBezTo>
                    <a:pt x="170" y="338"/>
                    <a:pt x="169" y="338"/>
                    <a:pt x="169" y="337"/>
                  </a:cubicBezTo>
                  <a:cubicBezTo>
                    <a:pt x="146" y="327"/>
                    <a:pt x="146" y="327"/>
                    <a:pt x="146" y="327"/>
                  </a:cubicBezTo>
                  <a:cubicBezTo>
                    <a:pt x="123" y="335"/>
                    <a:pt x="123" y="335"/>
                    <a:pt x="123" y="335"/>
                  </a:cubicBezTo>
                  <a:cubicBezTo>
                    <a:pt x="123" y="335"/>
                    <a:pt x="122" y="335"/>
                    <a:pt x="122" y="335"/>
                  </a:cubicBezTo>
                  <a:cubicBezTo>
                    <a:pt x="119" y="335"/>
                    <a:pt x="117" y="333"/>
                    <a:pt x="117" y="331"/>
                  </a:cubicBezTo>
                  <a:cubicBezTo>
                    <a:pt x="116" y="328"/>
                    <a:pt x="117" y="326"/>
                    <a:pt x="120" y="325"/>
                  </a:cubicBezTo>
                  <a:cubicBezTo>
                    <a:pt x="132" y="321"/>
                    <a:pt x="132" y="321"/>
                    <a:pt x="132" y="321"/>
                  </a:cubicBezTo>
                  <a:cubicBezTo>
                    <a:pt x="121" y="316"/>
                    <a:pt x="121" y="316"/>
                    <a:pt x="121" y="316"/>
                  </a:cubicBezTo>
                  <a:cubicBezTo>
                    <a:pt x="118" y="314"/>
                    <a:pt x="117" y="311"/>
                    <a:pt x="118" y="309"/>
                  </a:cubicBezTo>
                  <a:cubicBezTo>
                    <a:pt x="119" y="306"/>
                    <a:pt x="122" y="305"/>
                    <a:pt x="125" y="306"/>
                  </a:cubicBezTo>
                  <a:cubicBezTo>
                    <a:pt x="147" y="316"/>
                    <a:pt x="147" y="316"/>
                    <a:pt x="147" y="316"/>
                  </a:cubicBezTo>
                  <a:cubicBezTo>
                    <a:pt x="170" y="309"/>
                    <a:pt x="170" y="309"/>
                    <a:pt x="170" y="309"/>
                  </a:cubicBezTo>
                  <a:cubicBezTo>
                    <a:pt x="173" y="308"/>
                    <a:pt x="176" y="310"/>
                    <a:pt x="177" y="312"/>
                  </a:cubicBezTo>
                  <a:cubicBezTo>
                    <a:pt x="178" y="315"/>
                    <a:pt x="176" y="318"/>
                    <a:pt x="173" y="319"/>
                  </a:cubicBezTo>
                  <a:cubicBezTo>
                    <a:pt x="161" y="323"/>
                    <a:pt x="161" y="323"/>
                    <a:pt x="161" y="323"/>
                  </a:cubicBezTo>
                  <a:lnTo>
                    <a:pt x="173" y="328"/>
                  </a:lnTo>
                  <a:close/>
                  <a:moveTo>
                    <a:pt x="178" y="276"/>
                  </a:moveTo>
                  <a:cubicBezTo>
                    <a:pt x="181" y="277"/>
                    <a:pt x="182" y="281"/>
                    <a:pt x="181" y="283"/>
                  </a:cubicBezTo>
                  <a:cubicBezTo>
                    <a:pt x="180" y="285"/>
                    <a:pt x="178" y="286"/>
                    <a:pt x="176" y="286"/>
                  </a:cubicBezTo>
                  <a:cubicBezTo>
                    <a:pt x="176" y="286"/>
                    <a:pt x="175" y="286"/>
                    <a:pt x="174" y="286"/>
                  </a:cubicBezTo>
                  <a:cubicBezTo>
                    <a:pt x="152" y="276"/>
                    <a:pt x="152" y="276"/>
                    <a:pt x="152" y="276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8" y="283"/>
                    <a:pt x="128" y="283"/>
                    <a:pt x="127" y="283"/>
                  </a:cubicBezTo>
                  <a:cubicBezTo>
                    <a:pt x="125" y="283"/>
                    <a:pt x="123" y="282"/>
                    <a:pt x="122" y="279"/>
                  </a:cubicBezTo>
                  <a:cubicBezTo>
                    <a:pt x="121" y="277"/>
                    <a:pt x="123" y="274"/>
                    <a:pt x="125" y="273"/>
                  </a:cubicBezTo>
                  <a:cubicBezTo>
                    <a:pt x="138" y="269"/>
                    <a:pt x="138" y="269"/>
                    <a:pt x="138" y="269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3" y="263"/>
                    <a:pt x="122" y="260"/>
                    <a:pt x="123" y="257"/>
                  </a:cubicBezTo>
                  <a:cubicBezTo>
                    <a:pt x="125" y="254"/>
                    <a:pt x="128" y="253"/>
                    <a:pt x="130" y="254"/>
                  </a:cubicBezTo>
                  <a:cubicBezTo>
                    <a:pt x="153" y="265"/>
                    <a:pt x="153" y="265"/>
                    <a:pt x="153" y="265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9" y="256"/>
                    <a:pt x="182" y="258"/>
                    <a:pt x="182" y="261"/>
                  </a:cubicBezTo>
                  <a:cubicBezTo>
                    <a:pt x="183" y="263"/>
                    <a:pt x="182" y="266"/>
                    <a:pt x="179" y="267"/>
                  </a:cubicBezTo>
                  <a:cubicBezTo>
                    <a:pt x="167" y="271"/>
                    <a:pt x="167" y="271"/>
                    <a:pt x="167" y="271"/>
                  </a:cubicBezTo>
                  <a:lnTo>
                    <a:pt x="178" y="276"/>
                  </a:lnTo>
                  <a:close/>
                </a:path>
              </a:pathLst>
            </a:custGeom>
            <a:solidFill>
              <a:schemeClr val="tx2">
                <a:alpha val="35000"/>
              </a:schemeClr>
            </a:solidFill>
            <a:ln>
              <a:noFill/>
            </a:ln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 sz="150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88" name="Group 8"/>
            <p:cNvGrpSpPr>
              <a:grpSpLocks noChangeAspect="1"/>
            </p:cNvGrpSpPr>
            <p:nvPr/>
          </p:nvGrpSpPr>
          <p:grpSpPr bwMode="auto">
            <a:xfrm>
              <a:off x="3993959" y="1498561"/>
              <a:ext cx="486232" cy="486744"/>
              <a:chOff x="1041" y="2482"/>
              <a:chExt cx="951" cy="952"/>
            </a:xfrm>
            <a:solidFill>
              <a:schemeClr val="tx2"/>
            </a:solidFill>
          </p:grpSpPr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041" y="2482"/>
                <a:ext cx="951" cy="952"/>
              </a:xfrm>
              <a:custGeom>
                <a:avLst/>
                <a:gdLst>
                  <a:gd name="T0" fmla="*/ 200 w 400"/>
                  <a:gd name="T1" fmla="*/ 400 h 400"/>
                  <a:gd name="T2" fmla="*/ 0 w 400"/>
                  <a:gd name="T3" fmla="*/ 200 h 400"/>
                  <a:gd name="T4" fmla="*/ 200 w 400"/>
                  <a:gd name="T5" fmla="*/ 0 h 400"/>
                  <a:gd name="T6" fmla="*/ 400 w 400"/>
                  <a:gd name="T7" fmla="*/ 200 h 400"/>
                  <a:gd name="T8" fmla="*/ 200 w 400"/>
                  <a:gd name="T9" fmla="*/ 400 h 400"/>
                  <a:gd name="T10" fmla="*/ 200 w 400"/>
                  <a:gd name="T11" fmla="*/ 48 h 400"/>
                  <a:gd name="T12" fmla="*/ 48 w 400"/>
                  <a:gd name="T13" fmla="*/ 200 h 400"/>
                  <a:gd name="T14" fmla="*/ 200 w 400"/>
                  <a:gd name="T15" fmla="*/ 352 h 400"/>
                  <a:gd name="T16" fmla="*/ 352 w 400"/>
                  <a:gd name="T17" fmla="*/ 200 h 400"/>
                  <a:gd name="T18" fmla="*/ 200 w 400"/>
                  <a:gd name="T19" fmla="*/ 4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400">
                    <a:moveTo>
                      <a:pt x="200" y="400"/>
                    </a:moveTo>
                    <a:cubicBezTo>
                      <a:pt x="89" y="400"/>
                      <a:pt x="0" y="310"/>
                      <a:pt x="0" y="200"/>
                    </a:cubicBezTo>
                    <a:cubicBezTo>
                      <a:pt x="0" y="89"/>
                      <a:pt x="89" y="0"/>
                      <a:pt x="200" y="0"/>
                    </a:cubicBezTo>
                    <a:cubicBezTo>
                      <a:pt x="310" y="0"/>
                      <a:pt x="400" y="89"/>
                      <a:pt x="400" y="200"/>
                    </a:cubicBezTo>
                    <a:cubicBezTo>
                      <a:pt x="400" y="310"/>
                      <a:pt x="310" y="400"/>
                      <a:pt x="200" y="400"/>
                    </a:cubicBezTo>
                    <a:close/>
                    <a:moveTo>
                      <a:pt x="200" y="48"/>
                    </a:moveTo>
                    <a:cubicBezTo>
                      <a:pt x="116" y="48"/>
                      <a:pt x="48" y="116"/>
                      <a:pt x="48" y="200"/>
                    </a:cubicBezTo>
                    <a:cubicBezTo>
                      <a:pt x="48" y="284"/>
                      <a:pt x="116" y="352"/>
                      <a:pt x="200" y="352"/>
                    </a:cubicBezTo>
                    <a:cubicBezTo>
                      <a:pt x="283" y="352"/>
                      <a:pt x="352" y="284"/>
                      <a:pt x="352" y="200"/>
                    </a:cubicBezTo>
                    <a:cubicBezTo>
                      <a:pt x="352" y="116"/>
                      <a:pt x="283" y="48"/>
                      <a:pt x="20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1436" y="2751"/>
                <a:ext cx="281" cy="316"/>
              </a:xfrm>
              <a:custGeom>
                <a:avLst/>
                <a:gdLst>
                  <a:gd name="T0" fmla="*/ 100 w 118"/>
                  <a:gd name="T1" fmla="*/ 98 h 133"/>
                  <a:gd name="T2" fmla="*/ 35 w 118"/>
                  <a:gd name="T3" fmla="*/ 98 h 133"/>
                  <a:gd name="T4" fmla="*/ 35 w 118"/>
                  <a:gd name="T5" fmla="*/ 18 h 133"/>
                  <a:gd name="T6" fmla="*/ 17 w 118"/>
                  <a:gd name="T7" fmla="*/ 0 h 133"/>
                  <a:gd name="T8" fmla="*/ 0 w 118"/>
                  <a:gd name="T9" fmla="*/ 18 h 133"/>
                  <a:gd name="T10" fmla="*/ 0 w 118"/>
                  <a:gd name="T11" fmla="*/ 116 h 133"/>
                  <a:gd name="T12" fmla="*/ 17 w 118"/>
                  <a:gd name="T13" fmla="*/ 133 h 133"/>
                  <a:gd name="T14" fmla="*/ 100 w 118"/>
                  <a:gd name="T15" fmla="*/ 133 h 133"/>
                  <a:gd name="T16" fmla="*/ 118 w 118"/>
                  <a:gd name="T17" fmla="*/ 116 h 133"/>
                  <a:gd name="T18" fmla="*/ 100 w 118"/>
                  <a:gd name="T19" fmla="*/ 98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133">
                    <a:moveTo>
                      <a:pt x="100" y="98"/>
                    </a:move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8"/>
                      <a:pt x="2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5"/>
                      <a:pt x="7" y="133"/>
                      <a:pt x="17" y="133"/>
                    </a:cubicBezTo>
                    <a:cubicBezTo>
                      <a:pt x="100" y="133"/>
                      <a:pt x="100" y="133"/>
                      <a:pt x="100" y="133"/>
                    </a:cubicBezTo>
                    <a:cubicBezTo>
                      <a:pt x="110" y="133"/>
                      <a:pt x="118" y="125"/>
                      <a:pt x="118" y="116"/>
                    </a:cubicBezTo>
                    <a:cubicBezTo>
                      <a:pt x="118" y="106"/>
                      <a:pt x="110" y="98"/>
                      <a:pt x="100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7257120" y="1513786"/>
              <a:ext cx="353474" cy="456294"/>
              <a:chOff x="-1596397" y="3766785"/>
              <a:chExt cx="779274" cy="1005950"/>
            </a:xfrm>
          </p:grpSpPr>
          <p:sp>
            <p:nvSpPr>
              <p:cNvPr id="119" name="Up Arrow 118"/>
              <p:cNvSpPr/>
              <p:nvPr/>
            </p:nvSpPr>
            <p:spPr>
              <a:xfrm>
                <a:off x="-1596397" y="3766785"/>
                <a:ext cx="779274" cy="1005950"/>
              </a:xfrm>
              <a:prstGeom prst="upArrow">
                <a:avLst>
                  <a:gd name="adj1" fmla="val 57186"/>
                  <a:gd name="adj2" fmla="val 96784"/>
                </a:avLst>
              </a:prstGeom>
              <a:solidFill>
                <a:schemeClr val="tx2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18" name="Freeform 13"/>
              <p:cNvSpPr>
                <a:spLocks/>
              </p:cNvSpPr>
              <p:nvPr/>
            </p:nvSpPr>
            <p:spPr bwMode="auto">
              <a:xfrm>
                <a:off x="-1333750" y="4119144"/>
                <a:ext cx="253980" cy="466258"/>
              </a:xfrm>
              <a:custGeom>
                <a:avLst/>
                <a:gdLst>
                  <a:gd name="T0" fmla="*/ 116 w 194"/>
                  <a:gd name="T1" fmla="*/ 358 h 358"/>
                  <a:gd name="T2" fmla="*/ 116 w 194"/>
                  <a:gd name="T3" fmla="*/ 313 h 358"/>
                  <a:gd name="T4" fmla="*/ 175 w 194"/>
                  <a:gd name="T5" fmla="*/ 285 h 358"/>
                  <a:gd name="T6" fmla="*/ 194 w 194"/>
                  <a:gd name="T7" fmla="*/ 233 h 358"/>
                  <a:gd name="T8" fmla="*/ 178 w 194"/>
                  <a:gd name="T9" fmla="*/ 183 h 358"/>
                  <a:gd name="T10" fmla="*/ 122 w 194"/>
                  <a:gd name="T11" fmla="*/ 150 h 358"/>
                  <a:gd name="T12" fmla="*/ 80 w 194"/>
                  <a:gd name="T13" fmla="*/ 131 h 358"/>
                  <a:gd name="T14" fmla="*/ 67 w 194"/>
                  <a:gd name="T15" fmla="*/ 112 h 358"/>
                  <a:gd name="T16" fmla="*/ 76 w 194"/>
                  <a:gd name="T17" fmla="*/ 95 h 358"/>
                  <a:gd name="T18" fmla="*/ 105 w 194"/>
                  <a:gd name="T19" fmla="*/ 87 h 358"/>
                  <a:gd name="T20" fmla="*/ 146 w 194"/>
                  <a:gd name="T21" fmla="*/ 93 h 358"/>
                  <a:gd name="T22" fmla="*/ 170 w 194"/>
                  <a:gd name="T23" fmla="*/ 102 h 358"/>
                  <a:gd name="T24" fmla="*/ 183 w 194"/>
                  <a:gd name="T25" fmla="*/ 53 h 358"/>
                  <a:gd name="T26" fmla="*/ 157 w 194"/>
                  <a:gd name="T27" fmla="*/ 43 h 358"/>
                  <a:gd name="T28" fmla="*/ 120 w 194"/>
                  <a:gd name="T29" fmla="*/ 38 h 358"/>
                  <a:gd name="T30" fmla="*/ 120 w 194"/>
                  <a:gd name="T31" fmla="*/ 0 h 358"/>
                  <a:gd name="T32" fmla="*/ 77 w 194"/>
                  <a:gd name="T33" fmla="*/ 0 h 358"/>
                  <a:gd name="T34" fmla="*/ 77 w 194"/>
                  <a:gd name="T35" fmla="*/ 42 h 358"/>
                  <a:gd name="T36" fmla="*/ 22 w 194"/>
                  <a:gd name="T37" fmla="*/ 69 h 358"/>
                  <a:gd name="T38" fmla="*/ 2 w 194"/>
                  <a:gd name="T39" fmla="*/ 120 h 358"/>
                  <a:gd name="T40" fmla="*/ 24 w 194"/>
                  <a:gd name="T41" fmla="*/ 170 h 358"/>
                  <a:gd name="T42" fmla="*/ 79 w 194"/>
                  <a:gd name="T43" fmla="*/ 201 h 358"/>
                  <a:gd name="T44" fmla="*/ 117 w 194"/>
                  <a:gd name="T45" fmla="*/ 218 h 358"/>
                  <a:gd name="T46" fmla="*/ 129 w 194"/>
                  <a:gd name="T47" fmla="*/ 239 h 358"/>
                  <a:gd name="T48" fmla="*/ 116 w 194"/>
                  <a:gd name="T49" fmla="*/ 259 h 358"/>
                  <a:gd name="T50" fmla="*/ 84 w 194"/>
                  <a:gd name="T51" fmla="*/ 267 h 358"/>
                  <a:gd name="T52" fmla="*/ 44 w 194"/>
                  <a:gd name="T53" fmla="*/ 261 h 358"/>
                  <a:gd name="T54" fmla="*/ 13 w 194"/>
                  <a:gd name="T55" fmla="*/ 247 h 358"/>
                  <a:gd name="T56" fmla="*/ 0 w 194"/>
                  <a:gd name="T57" fmla="*/ 298 h 358"/>
                  <a:gd name="T58" fmla="*/ 31 w 194"/>
                  <a:gd name="T59" fmla="*/ 310 h 358"/>
                  <a:gd name="T60" fmla="*/ 72 w 194"/>
                  <a:gd name="T61" fmla="*/ 317 h 358"/>
                  <a:gd name="T62" fmla="*/ 72 w 194"/>
                  <a:gd name="T63" fmla="*/ 358 h 358"/>
                  <a:gd name="T64" fmla="*/ 116 w 194"/>
                  <a:gd name="T65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4" h="358">
                    <a:moveTo>
                      <a:pt x="116" y="358"/>
                    </a:moveTo>
                    <a:cubicBezTo>
                      <a:pt x="116" y="313"/>
                      <a:pt x="116" y="313"/>
                      <a:pt x="116" y="313"/>
                    </a:cubicBezTo>
                    <a:cubicBezTo>
                      <a:pt x="142" y="309"/>
                      <a:pt x="161" y="299"/>
                      <a:pt x="175" y="285"/>
                    </a:cubicBezTo>
                    <a:cubicBezTo>
                      <a:pt x="188" y="270"/>
                      <a:pt x="194" y="253"/>
                      <a:pt x="194" y="233"/>
                    </a:cubicBezTo>
                    <a:cubicBezTo>
                      <a:pt x="194" y="213"/>
                      <a:pt x="189" y="197"/>
                      <a:pt x="178" y="183"/>
                    </a:cubicBezTo>
                    <a:cubicBezTo>
                      <a:pt x="166" y="170"/>
                      <a:pt x="148" y="159"/>
                      <a:pt x="122" y="150"/>
                    </a:cubicBezTo>
                    <a:cubicBezTo>
                      <a:pt x="102" y="143"/>
                      <a:pt x="89" y="137"/>
                      <a:pt x="80" y="131"/>
                    </a:cubicBezTo>
                    <a:cubicBezTo>
                      <a:pt x="71" y="125"/>
                      <a:pt x="67" y="119"/>
                      <a:pt x="67" y="112"/>
                    </a:cubicBezTo>
                    <a:cubicBezTo>
                      <a:pt x="67" y="106"/>
                      <a:pt x="70" y="100"/>
                      <a:pt x="76" y="95"/>
                    </a:cubicBezTo>
                    <a:cubicBezTo>
                      <a:pt x="81" y="90"/>
                      <a:pt x="91" y="87"/>
                      <a:pt x="105" y="87"/>
                    </a:cubicBezTo>
                    <a:cubicBezTo>
                      <a:pt x="122" y="87"/>
                      <a:pt x="136" y="89"/>
                      <a:pt x="146" y="93"/>
                    </a:cubicBezTo>
                    <a:cubicBezTo>
                      <a:pt x="157" y="96"/>
                      <a:pt x="165" y="99"/>
                      <a:pt x="170" y="102"/>
                    </a:cubicBezTo>
                    <a:cubicBezTo>
                      <a:pt x="183" y="53"/>
                      <a:pt x="183" y="53"/>
                      <a:pt x="183" y="53"/>
                    </a:cubicBezTo>
                    <a:cubicBezTo>
                      <a:pt x="176" y="49"/>
                      <a:pt x="167" y="46"/>
                      <a:pt x="157" y="43"/>
                    </a:cubicBezTo>
                    <a:cubicBezTo>
                      <a:pt x="146" y="41"/>
                      <a:pt x="134" y="39"/>
                      <a:pt x="120" y="3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42"/>
                      <a:pt x="77" y="42"/>
                      <a:pt x="77" y="42"/>
                    </a:cubicBezTo>
                    <a:cubicBezTo>
                      <a:pt x="53" y="46"/>
                      <a:pt x="34" y="55"/>
                      <a:pt x="22" y="69"/>
                    </a:cubicBezTo>
                    <a:cubicBezTo>
                      <a:pt x="9" y="83"/>
                      <a:pt x="3" y="100"/>
                      <a:pt x="2" y="120"/>
                    </a:cubicBezTo>
                    <a:cubicBezTo>
                      <a:pt x="3" y="141"/>
                      <a:pt x="10" y="158"/>
                      <a:pt x="24" y="170"/>
                    </a:cubicBezTo>
                    <a:cubicBezTo>
                      <a:pt x="37" y="183"/>
                      <a:pt x="56" y="193"/>
                      <a:pt x="79" y="201"/>
                    </a:cubicBezTo>
                    <a:cubicBezTo>
                      <a:pt x="96" y="206"/>
                      <a:pt x="108" y="212"/>
                      <a:pt x="117" y="218"/>
                    </a:cubicBezTo>
                    <a:cubicBezTo>
                      <a:pt x="125" y="224"/>
                      <a:pt x="129" y="231"/>
                      <a:pt x="129" y="239"/>
                    </a:cubicBezTo>
                    <a:cubicBezTo>
                      <a:pt x="129" y="248"/>
                      <a:pt x="124" y="255"/>
                      <a:pt x="116" y="259"/>
                    </a:cubicBezTo>
                    <a:cubicBezTo>
                      <a:pt x="107" y="264"/>
                      <a:pt x="97" y="267"/>
                      <a:pt x="84" y="267"/>
                    </a:cubicBezTo>
                    <a:cubicBezTo>
                      <a:pt x="70" y="267"/>
                      <a:pt x="56" y="265"/>
                      <a:pt x="44" y="261"/>
                    </a:cubicBezTo>
                    <a:cubicBezTo>
                      <a:pt x="32" y="257"/>
                      <a:pt x="22" y="252"/>
                      <a:pt x="13" y="247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7" y="303"/>
                      <a:pt x="18" y="307"/>
                      <a:pt x="31" y="310"/>
                    </a:cubicBezTo>
                    <a:cubicBezTo>
                      <a:pt x="44" y="314"/>
                      <a:pt x="57" y="316"/>
                      <a:pt x="72" y="317"/>
                    </a:cubicBezTo>
                    <a:cubicBezTo>
                      <a:pt x="72" y="358"/>
                      <a:pt x="72" y="358"/>
                      <a:pt x="72" y="358"/>
                    </a:cubicBezTo>
                    <a:cubicBezTo>
                      <a:pt x="116" y="358"/>
                      <a:pt x="116" y="358"/>
                      <a:pt x="116" y="35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467607" y="1751101"/>
              <a:ext cx="829021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73.300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824789" y="1751103"/>
              <a:ext cx="908268" cy="278510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73.300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91903" y="1751102"/>
              <a:ext cx="1073581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184 </a:t>
              </a:r>
              <a:r>
                <a:rPr lang="en-AU" sz="1500" b="1" dirty="0" err="1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ngày</a:t>
              </a:r>
              <a:endPara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024990" y="1751102"/>
              <a:ext cx="918152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25%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78772" y="1751102"/>
              <a:ext cx="784873" cy="278511"/>
            </a:xfrm>
            <a:prstGeom prst="rect">
              <a:avLst/>
            </a:prstGeom>
            <a:noFill/>
          </p:spPr>
          <p:txBody>
            <a:bodyPr wrap="square" lIns="30784" tIns="30784" rIns="30784" bIns="30784" rtlCol="0">
              <a:noAutofit/>
            </a:bodyPr>
            <a:lstStyle/>
            <a:p>
              <a:pPr indent="-184702">
                <a:lnSpc>
                  <a:spcPct val="85000"/>
                </a:lnSpc>
                <a:spcBef>
                  <a:spcPts val="513"/>
                </a:spcBef>
              </a:pPr>
              <a:r>
                <a:rPr lang="en-AU" sz="1500" b="1" dirty="0">
                  <a:solidFill>
                    <a:schemeClr val="tx2">
                      <a:lumMod val="75000"/>
                      <a:alpha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rPr>
                <a:t>5%</a:t>
              </a:r>
            </a:p>
          </p:txBody>
        </p:sp>
        <p:grpSp>
          <p:nvGrpSpPr>
            <p:cNvPr id="57" name="Group 17"/>
            <p:cNvGrpSpPr>
              <a:grpSpLocks noChangeAspect="1"/>
            </p:cNvGrpSpPr>
            <p:nvPr/>
          </p:nvGrpSpPr>
          <p:grpSpPr bwMode="auto">
            <a:xfrm>
              <a:off x="5550539" y="1530856"/>
              <a:ext cx="432415" cy="432415"/>
              <a:chOff x="-2390" y="965"/>
              <a:chExt cx="952" cy="952"/>
            </a:xfrm>
            <a:solidFill>
              <a:schemeClr val="tx2"/>
            </a:solidFill>
          </p:grpSpPr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-2390" y="965"/>
                <a:ext cx="952" cy="952"/>
              </a:xfrm>
              <a:custGeom>
                <a:avLst/>
                <a:gdLst>
                  <a:gd name="T0" fmla="*/ 105 w 952"/>
                  <a:gd name="T1" fmla="*/ 847 h 952"/>
                  <a:gd name="T2" fmla="*/ 105 w 952"/>
                  <a:gd name="T3" fmla="*/ 0 h 952"/>
                  <a:gd name="T4" fmla="*/ 0 w 952"/>
                  <a:gd name="T5" fmla="*/ 0 h 952"/>
                  <a:gd name="T6" fmla="*/ 0 w 952"/>
                  <a:gd name="T7" fmla="*/ 952 h 952"/>
                  <a:gd name="T8" fmla="*/ 952 w 952"/>
                  <a:gd name="T9" fmla="*/ 952 h 952"/>
                  <a:gd name="T10" fmla="*/ 952 w 952"/>
                  <a:gd name="T11" fmla="*/ 847 h 952"/>
                  <a:gd name="T12" fmla="*/ 105 w 952"/>
                  <a:gd name="T13" fmla="*/ 847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2" h="952">
                    <a:moveTo>
                      <a:pt x="105" y="847"/>
                    </a:moveTo>
                    <a:lnTo>
                      <a:pt x="105" y="0"/>
                    </a:lnTo>
                    <a:lnTo>
                      <a:pt x="0" y="0"/>
                    </a:lnTo>
                    <a:lnTo>
                      <a:pt x="0" y="952"/>
                    </a:lnTo>
                    <a:lnTo>
                      <a:pt x="952" y="952"/>
                    </a:lnTo>
                    <a:lnTo>
                      <a:pt x="952" y="847"/>
                    </a:lnTo>
                    <a:lnTo>
                      <a:pt x="105" y="847"/>
                    </a:lnTo>
                    <a:close/>
                  </a:path>
                </a:pathLst>
              </a:custGeom>
              <a:solidFill>
                <a:schemeClr val="tx2">
                  <a:alpha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3" name="Freeform 19"/>
              <p:cNvSpPr>
                <a:spLocks/>
              </p:cNvSpPr>
              <p:nvPr/>
            </p:nvSpPr>
            <p:spPr bwMode="auto">
              <a:xfrm>
                <a:off x="-2207" y="1136"/>
                <a:ext cx="703" cy="495"/>
              </a:xfrm>
              <a:custGeom>
                <a:avLst/>
                <a:gdLst>
                  <a:gd name="T0" fmla="*/ 493 w 703"/>
                  <a:gd name="T1" fmla="*/ 53 h 495"/>
                  <a:gd name="T2" fmla="*/ 567 w 703"/>
                  <a:gd name="T3" fmla="*/ 110 h 495"/>
                  <a:gd name="T4" fmla="*/ 415 w 703"/>
                  <a:gd name="T5" fmla="*/ 293 h 495"/>
                  <a:gd name="T6" fmla="*/ 243 w 703"/>
                  <a:gd name="T7" fmla="*/ 157 h 495"/>
                  <a:gd name="T8" fmla="*/ 0 w 703"/>
                  <a:gd name="T9" fmla="*/ 443 h 495"/>
                  <a:gd name="T10" fmla="*/ 60 w 703"/>
                  <a:gd name="T11" fmla="*/ 495 h 495"/>
                  <a:gd name="T12" fmla="*/ 255 w 703"/>
                  <a:gd name="T13" fmla="*/ 269 h 495"/>
                  <a:gd name="T14" fmla="*/ 426 w 703"/>
                  <a:gd name="T15" fmla="*/ 405 h 495"/>
                  <a:gd name="T16" fmla="*/ 631 w 703"/>
                  <a:gd name="T17" fmla="*/ 160 h 495"/>
                  <a:gd name="T18" fmla="*/ 703 w 703"/>
                  <a:gd name="T19" fmla="*/ 217 h 495"/>
                  <a:gd name="T20" fmla="*/ 703 w 703"/>
                  <a:gd name="T21" fmla="*/ 0 h 495"/>
                  <a:gd name="T22" fmla="*/ 493 w 703"/>
                  <a:gd name="T23" fmla="*/ 53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3" h="495">
                    <a:moveTo>
                      <a:pt x="493" y="53"/>
                    </a:moveTo>
                    <a:lnTo>
                      <a:pt x="567" y="110"/>
                    </a:lnTo>
                    <a:lnTo>
                      <a:pt x="415" y="293"/>
                    </a:lnTo>
                    <a:lnTo>
                      <a:pt x="243" y="157"/>
                    </a:lnTo>
                    <a:lnTo>
                      <a:pt x="0" y="443"/>
                    </a:lnTo>
                    <a:lnTo>
                      <a:pt x="60" y="495"/>
                    </a:lnTo>
                    <a:lnTo>
                      <a:pt x="255" y="269"/>
                    </a:lnTo>
                    <a:lnTo>
                      <a:pt x="426" y="405"/>
                    </a:lnTo>
                    <a:lnTo>
                      <a:pt x="631" y="160"/>
                    </a:lnTo>
                    <a:lnTo>
                      <a:pt x="703" y="217"/>
                    </a:lnTo>
                    <a:lnTo>
                      <a:pt x="703" y="0"/>
                    </a:lnTo>
                    <a:lnTo>
                      <a:pt x="493" y="53"/>
                    </a:lnTo>
                    <a:close/>
                  </a:path>
                </a:pathLst>
              </a:custGeom>
              <a:solidFill>
                <a:schemeClr val="tx2">
                  <a:alpha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995443" y="1530856"/>
              <a:ext cx="430918" cy="431372"/>
              <a:chOff x="-958" y="1468"/>
              <a:chExt cx="951" cy="952"/>
            </a:xfrm>
          </p:grpSpPr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-601" y="1706"/>
                <a:ext cx="238" cy="7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-245" y="1468"/>
                <a:ext cx="238" cy="95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-958" y="1944"/>
                <a:ext cx="238" cy="47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sz="1500">
                  <a:solidFill>
                    <a:schemeClr val="tx2">
                      <a:lumMod val="7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533400" y="122238"/>
            <a:ext cx="8610599" cy="56356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vào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giao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dịch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cuối</a:t>
            </a:r>
            <a:r>
              <a:rPr lang="en-US" sz="3500" kern="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3500" kern="0" dirty="0" err="1">
                <a:latin typeface="Times New Roman" charset="0"/>
                <a:ea typeface="Times New Roman" charset="0"/>
                <a:cs typeface="Times New Roman" charset="0"/>
              </a:rPr>
              <a:t>cùng</a:t>
            </a:r>
            <a:endParaRPr lang="en-US" sz="3500"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739298" y="5029200"/>
            <a:ext cx="2087165" cy="457200"/>
          </a:xfrm>
          <a:prstGeom prst="ellips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4176297" y="1895941"/>
            <a:ext cx="0" cy="77105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256859" y="2667000"/>
            <a:ext cx="605238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752674" y="1386369"/>
            <a:ext cx="533327" cy="10969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752601" y="1524000"/>
            <a:ext cx="627205" cy="218666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60.000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4495801" y="1396073"/>
            <a:ext cx="830785" cy="5756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467138" y="1525149"/>
            <a:ext cx="866863" cy="280223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 algn="ctr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2 </a:t>
            </a:r>
            <a:r>
              <a:rPr lang="en-AU" sz="1500" b="1" dirty="0" err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ngày</a:t>
            </a:r>
            <a:endParaRPr lang="en-AU" sz="1500" b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156586" y="3203931"/>
            <a:ext cx="4535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15/3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190573" y="3173138"/>
            <a:ext cx="453265" cy="255862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15/9</a:t>
            </a:r>
          </a:p>
          <a:p>
            <a:pPr indent="-184702">
              <a:lnSpc>
                <a:spcPct val="85000"/>
              </a:lnSpc>
              <a:spcBef>
                <a:spcPts val="513"/>
              </a:spcBef>
            </a:pPr>
            <a:endParaRPr lang="en-AU" sz="1500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62922" y="3376427"/>
            <a:ext cx="905556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Thời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gian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62922" y="4214627"/>
            <a:ext cx="905556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CKCS</a:t>
            </a: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4419600" y="4230974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38540" y="5029200"/>
            <a:ext cx="744894" cy="22860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CW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00540" y="4042131"/>
            <a:ext cx="7583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73.300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3962400" y="2860208"/>
            <a:ext cx="0" cy="2780356"/>
          </a:xfrm>
          <a:prstGeom prst="line">
            <a:avLst/>
          </a:prstGeom>
          <a:ln w="28575">
            <a:solidFill>
              <a:srgbClr val="FF0000">
                <a:alpha val="3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076740" y="4876800"/>
            <a:ext cx="655672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3.040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3962400" y="3488853"/>
            <a:ext cx="4572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3737446" y="3163956"/>
            <a:ext cx="4535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13/9</a:t>
            </a:r>
          </a:p>
        </p:txBody>
      </p:sp>
      <p:sp>
        <p:nvSpPr>
          <p:cNvPr id="120" name="Left Brace 119"/>
          <p:cNvSpPr/>
          <p:nvPr/>
        </p:nvSpPr>
        <p:spPr>
          <a:xfrm rot="16200000">
            <a:off x="2605717" y="2214777"/>
            <a:ext cx="56307" cy="2676938"/>
          </a:xfrm>
          <a:prstGeom prst="leftBrac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Left Brace 120"/>
          <p:cNvSpPr/>
          <p:nvPr/>
        </p:nvSpPr>
        <p:spPr>
          <a:xfrm rot="16200000">
            <a:off x="4156123" y="3341089"/>
            <a:ext cx="69753" cy="457200"/>
          </a:xfrm>
          <a:prstGeom prst="leftBrac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3594484" y="4013260"/>
            <a:ext cx="758354" cy="267889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60.000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886200" y="4870930"/>
            <a:ext cx="304800" cy="310670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</a:p>
        </p:txBody>
      </p:sp>
      <p:cxnSp>
        <p:nvCxnSpPr>
          <p:cNvPr id="125" name="Straight Connector 124"/>
          <p:cNvCxnSpPr/>
          <p:nvPr/>
        </p:nvCxnSpPr>
        <p:spPr>
          <a:xfrm flipV="1">
            <a:off x="1305340" y="425196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3959352" y="4326702"/>
            <a:ext cx="4572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1295400" y="4326702"/>
            <a:ext cx="26670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3962400" y="5202936"/>
            <a:ext cx="4572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1305340" y="5202936"/>
            <a:ext cx="26670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44196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39624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1295400" y="510540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1295400" y="3483864"/>
            <a:ext cx="26670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3962400" y="3410712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4419600" y="3410712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1295400" y="3410712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3962400" y="4251960"/>
            <a:ext cx="0" cy="1524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467600" y="5638800"/>
            <a:ext cx="0" cy="466259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4187355" y="5029200"/>
            <a:ext cx="3285015" cy="1162006"/>
          </a:xfrm>
          <a:prstGeom prst="straightConnector1">
            <a:avLst/>
          </a:prstGeom>
          <a:ln w="28575">
            <a:solidFill>
              <a:schemeClr val="accent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Left Bracket 75"/>
          <p:cNvSpPr/>
          <p:nvPr/>
        </p:nvSpPr>
        <p:spPr>
          <a:xfrm rot="16200000">
            <a:off x="4495800" y="-1828801"/>
            <a:ext cx="152400" cy="7162801"/>
          </a:xfrm>
          <a:prstGeom prst="leftBracke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37325"/>
            <a:ext cx="1524000" cy="320676"/>
          </a:xfrm>
        </p:spPr>
        <p:txBody>
          <a:bodyPr/>
          <a:lstStyle/>
          <a:p>
            <a:fld id="{A1FC0E1B-B796-4654-B5AE-633654ADE66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8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19047" y="6536878"/>
            <a:ext cx="2133600" cy="3076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>
                <a:latin typeface="+mj-lt"/>
              </a:rPr>
              <a:t>www.hsx.vn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497804" y="3564809"/>
            <a:ext cx="854996" cy="245191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182 </a:t>
            </a:r>
            <a:r>
              <a:rPr lang="en-AU" sz="1500" b="1" dirty="0" err="1">
                <a:solidFill>
                  <a:schemeClr val="accent6"/>
                </a:solidFill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endParaRPr lang="en-AU" sz="1500" b="1" dirty="0">
              <a:solidFill>
                <a:schemeClr val="accent6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4800" y="3564809"/>
            <a:ext cx="762000" cy="245191"/>
          </a:xfrm>
          <a:prstGeom prst="rect">
            <a:avLst/>
          </a:prstGeom>
          <a:noFill/>
        </p:spPr>
        <p:txBody>
          <a:bodyPr wrap="square" lIns="30784" tIns="30784" rIns="30784" bIns="30784" rtlCol="0">
            <a:noAutofit/>
          </a:bodyPr>
          <a:lstStyle/>
          <a:p>
            <a:pPr indent="-184702">
              <a:lnSpc>
                <a:spcPct val="85000"/>
              </a:lnSpc>
              <a:spcBef>
                <a:spcPts val="513"/>
              </a:spcBef>
            </a:pPr>
            <a:r>
              <a:rPr lang="en-AU" sz="15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 </a:t>
            </a:r>
            <a:r>
              <a:rPr lang="en-AU" sz="1500" b="1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ngày</a:t>
            </a:r>
            <a:endParaRPr lang="en-AU" sz="1500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indent="-184702">
              <a:lnSpc>
                <a:spcPct val="85000"/>
              </a:lnSpc>
              <a:spcBef>
                <a:spcPts val="513"/>
              </a:spcBef>
            </a:pPr>
            <a:endParaRPr lang="en-AU" sz="1500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2" grpId="0"/>
      <p:bldP spid="67" grpId="0"/>
      <p:bldP spid="120" grpId="0" animBg="1"/>
      <p:bldP spid="121" grpId="0" animBg="1"/>
      <p:bldP spid="124" grpId="0"/>
      <p:bldP spid="70" grpId="0"/>
      <p:bldP spid="71" grpId="0"/>
      <p:bldP spid="7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0E1B-B796-4654-B5AE-633654ADE66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www.hsx.vn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786426"/>
            <a:ext cx="6781800" cy="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0600" y="3634026"/>
            <a:ext cx="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0" y="3634026"/>
            <a:ext cx="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3634026"/>
            <a:ext cx="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91400" y="2971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15/09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38800" y="1676400"/>
            <a:ext cx="2362200" cy="477054"/>
          </a:xfrm>
          <a:prstGeom prst="rect">
            <a:avLst/>
          </a:prstGeom>
          <a:noFill/>
          <a:ln w="3175" cmpd="dbl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endParaRPr lang="en-US" sz="25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6819900" y="2153454"/>
            <a:ext cx="876300" cy="158034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3140095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10/09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5000" y="3140095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11/09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3140095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12/09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0" y="3100626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13/09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43600" y="3100626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14/09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5234226"/>
            <a:ext cx="1981200" cy="86177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5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6400800" y="3634026"/>
            <a:ext cx="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0" idx="0"/>
          </p:cNvCxnSpPr>
          <p:nvPr/>
        </p:nvCxnSpPr>
        <p:spPr>
          <a:xfrm flipH="1" flipV="1">
            <a:off x="6477000" y="3862626"/>
            <a:ext cx="1066800" cy="1371600"/>
          </a:xfrm>
          <a:prstGeom prst="straightConnector1">
            <a:avLst/>
          </a:prstGeom>
          <a:ln>
            <a:solidFill>
              <a:srgbClr val="0652E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 rot="16200000">
            <a:off x="3505200" y="1500426"/>
            <a:ext cx="419100" cy="5448300"/>
          </a:xfrm>
          <a:prstGeom prst="leftBrace">
            <a:avLst>
              <a:gd name="adj1" fmla="val 5476"/>
              <a:gd name="adj2" fmla="val 49983"/>
            </a:avLst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9600" y="4419600"/>
            <a:ext cx="5791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60.220 </a:t>
            </a:r>
            <a:r>
              <a:rPr lang="en-US" sz="28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05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4600" y="1600200"/>
            <a:ext cx="2362200" cy="861774"/>
          </a:xfrm>
          <a:prstGeom prst="rect">
            <a:avLst/>
          </a:prstGeom>
          <a:noFill/>
          <a:ln w="3175" cmpd="dbl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5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>
            <a:stCxn id="35" idx="2"/>
          </p:cNvCxnSpPr>
          <p:nvPr/>
        </p:nvCxnSpPr>
        <p:spPr>
          <a:xfrm>
            <a:off x="3695700" y="2461974"/>
            <a:ext cx="1181100" cy="1271826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8000999" cy="563562"/>
          </a:xfrm>
        </p:spPr>
        <p:txBody>
          <a:bodyPr/>
          <a:lstStyle/>
          <a:p>
            <a:pPr algn="just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953000" y="3657600"/>
            <a:ext cx="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53000" y="3405426"/>
            <a:ext cx="0" cy="76200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72400" y="3657600"/>
            <a:ext cx="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78187" y="3405426"/>
            <a:ext cx="0" cy="7620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00800" y="3401568"/>
            <a:ext cx="0" cy="762000"/>
          </a:xfrm>
          <a:prstGeom prst="line">
            <a:avLst/>
          </a:prstGeom>
          <a:ln w="88900">
            <a:solidFill>
              <a:srgbClr val="0652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9" grpId="0" animBg="1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0E1B-B796-4654-B5AE-633654ADE66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www.hsx.vn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8153399" cy="563562"/>
          </a:xfrm>
        </p:spPr>
        <p:txBody>
          <a:bodyPr/>
          <a:lstStyle/>
          <a:p>
            <a:pPr algn="just"/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503938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/>
          </a:p>
        </p:txBody>
      </p:sp>
      <p:sp>
        <p:nvSpPr>
          <p:cNvPr id="19" name="Oval 18"/>
          <p:cNvSpPr/>
          <p:nvPr/>
        </p:nvSpPr>
        <p:spPr>
          <a:xfrm>
            <a:off x="304800" y="3048000"/>
            <a:ext cx="2209800" cy="990600"/>
          </a:xfrm>
          <a:prstGeom prst="ellipse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stCxn id="19" idx="6"/>
            <a:endCxn id="23" idx="1"/>
          </p:cNvCxnSpPr>
          <p:nvPr/>
        </p:nvCxnSpPr>
        <p:spPr>
          <a:xfrm flipV="1">
            <a:off x="2514600" y="1905000"/>
            <a:ext cx="914400" cy="16383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429000" y="1143000"/>
            <a:ext cx="5257800" cy="1524000"/>
          </a:xfrm>
          <a:prstGeom prst="roundRect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GD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(13/09/2017):</a:t>
            </a:r>
          </a:p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stCxn id="19" idx="6"/>
            <a:endCxn id="27" idx="1"/>
          </p:cNvCxnSpPr>
          <p:nvPr/>
        </p:nvCxnSpPr>
        <p:spPr>
          <a:xfrm>
            <a:off x="2514600" y="3543300"/>
            <a:ext cx="914400" cy="12573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429000" y="3657600"/>
            <a:ext cx="5257800" cy="2286000"/>
          </a:xfrm>
          <a:prstGeom prst="roundRect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15/9) do giá thực hiện là </a:t>
            </a:r>
            <a:r>
              <a:rPr lang="en-US" sz="28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73.300</a:t>
            </a:r>
            <a:r>
              <a:rPr lang="en-US" sz="2800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đồng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774392" y="1481777"/>
            <a:ext cx="8242" cy="4438486"/>
          </a:xfrm>
          <a:prstGeom prst="line">
            <a:avLst/>
          </a:prstGeom>
          <a:ln w="38100">
            <a:solidFill>
              <a:schemeClr val="tx2">
                <a:alpha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5976424" y="1195927"/>
            <a:ext cx="2155110" cy="1066929"/>
            <a:chOff x="6989097" y="2340471"/>
            <a:chExt cx="2520281" cy="1247714"/>
          </a:xfrm>
        </p:grpSpPr>
        <p:grpSp>
          <p:nvGrpSpPr>
            <p:cNvPr id="37" name="Group 36"/>
            <p:cNvGrpSpPr/>
            <p:nvPr/>
          </p:nvGrpSpPr>
          <p:grpSpPr>
            <a:xfrm flipH="1">
              <a:off x="6989097" y="2532650"/>
              <a:ext cx="494961" cy="1055535"/>
              <a:chOff x="2322355" y="2779714"/>
              <a:chExt cx="659548" cy="1406524"/>
            </a:xfrm>
          </p:grpSpPr>
          <p:grpSp>
            <p:nvGrpSpPr>
              <p:cNvPr id="47" name="Group 30"/>
              <p:cNvGrpSpPr>
                <a:grpSpLocks noChangeAspect="1"/>
              </p:cNvGrpSpPr>
              <p:nvPr/>
            </p:nvGrpSpPr>
            <p:grpSpPr bwMode="auto">
              <a:xfrm>
                <a:off x="2322355" y="2779714"/>
                <a:ext cx="658811" cy="1406524"/>
                <a:chOff x="4527" y="2095"/>
                <a:chExt cx="415" cy="886"/>
              </a:xfrm>
              <a:solidFill>
                <a:schemeClr val="accent2"/>
              </a:solidFill>
            </p:grpSpPr>
            <p:sp>
              <p:nvSpPr>
                <p:cNvPr id="49" name="Freeform 31"/>
                <p:cNvSpPr>
                  <a:spLocks/>
                </p:cNvSpPr>
                <p:nvPr/>
              </p:nvSpPr>
              <p:spPr bwMode="auto">
                <a:xfrm>
                  <a:off x="4527" y="2369"/>
                  <a:ext cx="415" cy="612"/>
                </a:xfrm>
                <a:custGeom>
                  <a:avLst/>
                  <a:gdLst>
                    <a:gd name="T0" fmla="*/ 117 w 117"/>
                    <a:gd name="T1" fmla="*/ 133 h 257"/>
                    <a:gd name="T2" fmla="*/ 93 w 117"/>
                    <a:gd name="T3" fmla="*/ 241 h 257"/>
                    <a:gd name="T4" fmla="*/ 59 w 117"/>
                    <a:gd name="T5" fmla="*/ 162 h 257"/>
                    <a:gd name="T6" fmla="*/ 22 w 117"/>
                    <a:gd name="T7" fmla="*/ 236 h 257"/>
                    <a:gd name="T8" fmla="*/ 0 w 117"/>
                    <a:gd name="T9" fmla="*/ 133 h 257"/>
                    <a:gd name="T10" fmla="*/ 59 w 117"/>
                    <a:gd name="T11" fmla="*/ 0 h 257"/>
                    <a:gd name="T12" fmla="*/ 117 w 117"/>
                    <a:gd name="T13" fmla="*/ 133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257">
                      <a:moveTo>
                        <a:pt x="117" y="133"/>
                      </a:moveTo>
                      <a:cubicBezTo>
                        <a:pt x="117" y="177"/>
                        <a:pt x="108" y="217"/>
                        <a:pt x="93" y="241"/>
                      </a:cubicBezTo>
                      <a:cubicBezTo>
                        <a:pt x="83" y="257"/>
                        <a:pt x="72" y="162"/>
                        <a:pt x="59" y="162"/>
                      </a:cubicBezTo>
                      <a:cubicBezTo>
                        <a:pt x="45" y="162"/>
                        <a:pt x="32" y="255"/>
                        <a:pt x="22" y="236"/>
                      </a:cubicBezTo>
                      <a:cubicBezTo>
                        <a:pt x="9" y="212"/>
                        <a:pt x="0" y="175"/>
                        <a:pt x="0" y="133"/>
                      </a:cubicBezTo>
                      <a:cubicBezTo>
                        <a:pt x="0" y="60"/>
                        <a:pt x="26" y="0"/>
                        <a:pt x="59" y="0"/>
                      </a:cubicBezTo>
                      <a:cubicBezTo>
                        <a:pt x="91" y="0"/>
                        <a:pt x="117" y="60"/>
                        <a:pt x="117" y="13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Oval 32"/>
                <p:cNvSpPr>
                  <a:spLocks noChangeArrowheads="1"/>
                </p:cNvSpPr>
                <p:nvPr/>
              </p:nvSpPr>
              <p:spPr bwMode="auto">
                <a:xfrm>
                  <a:off x="4601" y="2095"/>
                  <a:ext cx="229" cy="217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2330971" y="3342545"/>
                <a:ext cx="650932" cy="396040"/>
              </a:xfrm>
              <a:prstGeom prst="rect">
                <a:avLst/>
              </a:prstGeom>
              <a:noFill/>
            </p:spPr>
            <p:txBody>
              <a:bodyPr wrap="square" lIns="30784" tIns="30784" rIns="30784" bIns="30784" rtlCol="0">
                <a:noAutofit/>
              </a:bodyPr>
              <a:lstStyle/>
              <a:p>
                <a:pPr algn="ctr"/>
                <a:r>
                  <a:rPr lang="en-AU" sz="13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CW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flipH="1">
              <a:off x="7447082" y="2340471"/>
              <a:ext cx="2062296" cy="518973"/>
              <a:chOff x="621073" y="3024547"/>
              <a:chExt cx="2062296" cy="518973"/>
            </a:xfrm>
          </p:grpSpPr>
          <p:sp>
            <p:nvSpPr>
              <p:cNvPr id="44" name="Freeform 10"/>
              <p:cNvSpPr>
                <a:spLocks noEditPoints="1"/>
              </p:cNvSpPr>
              <p:nvPr/>
            </p:nvSpPr>
            <p:spPr bwMode="auto">
              <a:xfrm flipH="1">
                <a:off x="621073" y="3024547"/>
                <a:ext cx="1869500" cy="518973"/>
              </a:xfrm>
              <a:custGeom>
                <a:avLst/>
                <a:gdLst>
                  <a:gd name="T0" fmla="*/ 267 w 363"/>
                  <a:gd name="T1" fmla="*/ 314 h 314"/>
                  <a:gd name="T2" fmla="*/ 215 w 363"/>
                  <a:gd name="T3" fmla="*/ 299 h 314"/>
                  <a:gd name="T4" fmla="*/ 168 w 363"/>
                  <a:gd name="T5" fmla="*/ 314 h 314"/>
                  <a:gd name="T6" fmla="*/ 98 w 363"/>
                  <a:gd name="T7" fmla="*/ 275 h 314"/>
                  <a:gd name="T8" fmla="*/ 69 w 363"/>
                  <a:gd name="T9" fmla="*/ 282 h 314"/>
                  <a:gd name="T10" fmla="*/ 0 w 363"/>
                  <a:gd name="T11" fmla="*/ 213 h 314"/>
                  <a:gd name="T12" fmla="*/ 43 w 363"/>
                  <a:gd name="T13" fmla="*/ 149 h 314"/>
                  <a:gd name="T14" fmla="*/ 38 w 363"/>
                  <a:gd name="T15" fmla="*/ 115 h 314"/>
                  <a:gd name="T16" fmla="*/ 152 w 363"/>
                  <a:gd name="T17" fmla="*/ 0 h 314"/>
                  <a:gd name="T18" fmla="*/ 237 w 363"/>
                  <a:gd name="T19" fmla="*/ 38 h 314"/>
                  <a:gd name="T20" fmla="*/ 274 w 363"/>
                  <a:gd name="T21" fmla="*/ 28 h 314"/>
                  <a:gd name="T22" fmla="*/ 344 w 363"/>
                  <a:gd name="T23" fmla="*/ 98 h 314"/>
                  <a:gd name="T24" fmla="*/ 328 w 363"/>
                  <a:gd name="T25" fmla="*/ 143 h 314"/>
                  <a:gd name="T26" fmla="*/ 363 w 363"/>
                  <a:gd name="T27" fmla="*/ 218 h 314"/>
                  <a:gd name="T28" fmla="*/ 267 w 363"/>
                  <a:gd name="T29" fmla="*/ 314 h 314"/>
                  <a:gd name="T30" fmla="*/ 214 w 363"/>
                  <a:gd name="T31" fmla="*/ 279 h 314"/>
                  <a:gd name="T32" fmla="*/ 219 w 363"/>
                  <a:gd name="T33" fmla="*/ 283 h 314"/>
                  <a:gd name="T34" fmla="*/ 267 w 363"/>
                  <a:gd name="T35" fmla="*/ 298 h 314"/>
                  <a:gd name="T36" fmla="*/ 347 w 363"/>
                  <a:gd name="T37" fmla="*/ 218 h 314"/>
                  <a:gd name="T38" fmla="*/ 311 w 363"/>
                  <a:gd name="T39" fmla="*/ 151 h 314"/>
                  <a:gd name="T40" fmla="*/ 303 w 363"/>
                  <a:gd name="T41" fmla="*/ 145 h 314"/>
                  <a:gd name="T42" fmla="*/ 310 w 363"/>
                  <a:gd name="T43" fmla="*/ 139 h 314"/>
                  <a:gd name="T44" fmla="*/ 328 w 363"/>
                  <a:gd name="T45" fmla="*/ 98 h 314"/>
                  <a:gd name="T46" fmla="*/ 274 w 363"/>
                  <a:gd name="T47" fmla="*/ 44 h 314"/>
                  <a:gd name="T48" fmla="*/ 240 w 363"/>
                  <a:gd name="T49" fmla="*/ 55 h 314"/>
                  <a:gd name="T50" fmla="*/ 234 w 363"/>
                  <a:gd name="T51" fmla="*/ 60 h 314"/>
                  <a:gd name="T52" fmla="*/ 229 w 363"/>
                  <a:gd name="T53" fmla="*/ 54 h 314"/>
                  <a:gd name="T54" fmla="*/ 152 w 363"/>
                  <a:gd name="T55" fmla="*/ 16 h 314"/>
                  <a:gd name="T56" fmla="*/ 54 w 363"/>
                  <a:gd name="T57" fmla="*/ 115 h 314"/>
                  <a:gd name="T58" fmla="*/ 61 w 363"/>
                  <a:gd name="T59" fmla="*/ 151 h 314"/>
                  <a:gd name="T60" fmla="*/ 64 w 363"/>
                  <a:gd name="T61" fmla="*/ 160 h 314"/>
                  <a:gd name="T62" fmla="*/ 55 w 363"/>
                  <a:gd name="T63" fmla="*/ 162 h 314"/>
                  <a:gd name="T64" fmla="*/ 16 w 363"/>
                  <a:gd name="T65" fmla="*/ 213 h 314"/>
                  <a:gd name="T66" fmla="*/ 69 w 363"/>
                  <a:gd name="T67" fmla="*/ 266 h 314"/>
                  <a:gd name="T68" fmla="*/ 97 w 363"/>
                  <a:gd name="T69" fmla="*/ 257 h 314"/>
                  <a:gd name="T70" fmla="*/ 105 w 363"/>
                  <a:gd name="T71" fmla="*/ 252 h 314"/>
                  <a:gd name="T72" fmla="*/ 109 w 363"/>
                  <a:gd name="T73" fmla="*/ 261 h 314"/>
                  <a:gd name="T74" fmla="*/ 168 w 363"/>
                  <a:gd name="T75" fmla="*/ 298 h 314"/>
                  <a:gd name="T76" fmla="*/ 210 w 363"/>
                  <a:gd name="T77" fmla="*/ 283 h 314"/>
                  <a:gd name="T78" fmla="*/ 214 w 363"/>
                  <a:gd name="T79" fmla="*/ 279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3" h="314">
                    <a:moveTo>
                      <a:pt x="267" y="314"/>
                    </a:moveTo>
                    <a:cubicBezTo>
                      <a:pt x="248" y="314"/>
                      <a:pt x="231" y="309"/>
                      <a:pt x="215" y="299"/>
                    </a:cubicBezTo>
                    <a:cubicBezTo>
                      <a:pt x="201" y="309"/>
                      <a:pt x="185" y="314"/>
                      <a:pt x="168" y="314"/>
                    </a:cubicBezTo>
                    <a:cubicBezTo>
                      <a:pt x="139" y="314"/>
                      <a:pt x="113" y="299"/>
                      <a:pt x="98" y="275"/>
                    </a:cubicBezTo>
                    <a:cubicBezTo>
                      <a:pt x="89" y="279"/>
                      <a:pt x="79" y="282"/>
                      <a:pt x="69" y="282"/>
                    </a:cubicBezTo>
                    <a:cubicBezTo>
                      <a:pt x="31" y="282"/>
                      <a:pt x="0" y="251"/>
                      <a:pt x="0" y="213"/>
                    </a:cubicBezTo>
                    <a:cubicBezTo>
                      <a:pt x="0" y="185"/>
                      <a:pt x="17" y="160"/>
                      <a:pt x="43" y="149"/>
                    </a:cubicBezTo>
                    <a:cubicBezTo>
                      <a:pt x="40" y="138"/>
                      <a:pt x="38" y="126"/>
                      <a:pt x="38" y="115"/>
                    </a:cubicBezTo>
                    <a:cubicBezTo>
                      <a:pt x="38" y="51"/>
                      <a:pt x="89" y="0"/>
                      <a:pt x="152" y="0"/>
                    </a:cubicBezTo>
                    <a:cubicBezTo>
                      <a:pt x="185" y="0"/>
                      <a:pt x="215" y="14"/>
                      <a:pt x="237" y="38"/>
                    </a:cubicBezTo>
                    <a:cubicBezTo>
                      <a:pt x="248" y="31"/>
                      <a:pt x="261" y="28"/>
                      <a:pt x="274" y="28"/>
                    </a:cubicBezTo>
                    <a:cubicBezTo>
                      <a:pt x="313" y="28"/>
                      <a:pt x="344" y="59"/>
                      <a:pt x="344" y="98"/>
                    </a:cubicBezTo>
                    <a:cubicBezTo>
                      <a:pt x="344" y="115"/>
                      <a:pt x="338" y="131"/>
                      <a:pt x="328" y="143"/>
                    </a:cubicBezTo>
                    <a:cubicBezTo>
                      <a:pt x="350" y="162"/>
                      <a:pt x="363" y="189"/>
                      <a:pt x="363" y="218"/>
                    </a:cubicBezTo>
                    <a:cubicBezTo>
                      <a:pt x="363" y="271"/>
                      <a:pt x="320" y="314"/>
                      <a:pt x="267" y="314"/>
                    </a:cubicBezTo>
                    <a:close/>
                    <a:moveTo>
                      <a:pt x="214" y="279"/>
                    </a:moveTo>
                    <a:cubicBezTo>
                      <a:pt x="219" y="283"/>
                      <a:pt x="219" y="283"/>
                      <a:pt x="219" y="283"/>
                    </a:cubicBezTo>
                    <a:cubicBezTo>
                      <a:pt x="233" y="293"/>
                      <a:pt x="250" y="298"/>
                      <a:pt x="267" y="298"/>
                    </a:cubicBezTo>
                    <a:cubicBezTo>
                      <a:pt x="311" y="298"/>
                      <a:pt x="347" y="262"/>
                      <a:pt x="347" y="218"/>
                    </a:cubicBezTo>
                    <a:cubicBezTo>
                      <a:pt x="347" y="191"/>
                      <a:pt x="334" y="166"/>
                      <a:pt x="311" y="151"/>
                    </a:cubicBezTo>
                    <a:cubicBezTo>
                      <a:pt x="303" y="145"/>
                      <a:pt x="303" y="145"/>
                      <a:pt x="303" y="145"/>
                    </a:cubicBezTo>
                    <a:cubicBezTo>
                      <a:pt x="310" y="139"/>
                      <a:pt x="310" y="139"/>
                      <a:pt x="310" y="139"/>
                    </a:cubicBezTo>
                    <a:cubicBezTo>
                      <a:pt x="322" y="128"/>
                      <a:pt x="328" y="114"/>
                      <a:pt x="328" y="98"/>
                    </a:cubicBezTo>
                    <a:cubicBezTo>
                      <a:pt x="328" y="68"/>
                      <a:pt x="304" y="44"/>
                      <a:pt x="274" y="44"/>
                    </a:cubicBezTo>
                    <a:cubicBezTo>
                      <a:pt x="262" y="44"/>
                      <a:pt x="250" y="48"/>
                      <a:pt x="240" y="55"/>
                    </a:cubicBezTo>
                    <a:cubicBezTo>
                      <a:pt x="234" y="60"/>
                      <a:pt x="234" y="60"/>
                      <a:pt x="234" y="60"/>
                    </a:cubicBezTo>
                    <a:cubicBezTo>
                      <a:pt x="229" y="54"/>
                      <a:pt x="229" y="54"/>
                      <a:pt x="229" y="54"/>
                    </a:cubicBezTo>
                    <a:cubicBezTo>
                      <a:pt x="210" y="30"/>
                      <a:pt x="182" y="16"/>
                      <a:pt x="152" y="16"/>
                    </a:cubicBezTo>
                    <a:cubicBezTo>
                      <a:pt x="98" y="16"/>
                      <a:pt x="54" y="60"/>
                      <a:pt x="54" y="115"/>
                    </a:cubicBezTo>
                    <a:cubicBezTo>
                      <a:pt x="54" y="127"/>
                      <a:pt x="56" y="139"/>
                      <a:pt x="61" y="151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32" y="168"/>
                      <a:pt x="16" y="189"/>
                      <a:pt x="16" y="213"/>
                    </a:cubicBezTo>
                    <a:cubicBezTo>
                      <a:pt x="16" y="242"/>
                      <a:pt x="40" y="266"/>
                      <a:pt x="69" y="266"/>
                    </a:cubicBezTo>
                    <a:cubicBezTo>
                      <a:pt x="79" y="266"/>
                      <a:pt x="89" y="263"/>
                      <a:pt x="97" y="257"/>
                    </a:cubicBezTo>
                    <a:cubicBezTo>
                      <a:pt x="105" y="252"/>
                      <a:pt x="105" y="252"/>
                      <a:pt x="105" y="252"/>
                    </a:cubicBezTo>
                    <a:cubicBezTo>
                      <a:pt x="109" y="261"/>
                      <a:pt x="109" y="261"/>
                      <a:pt x="109" y="261"/>
                    </a:cubicBezTo>
                    <a:cubicBezTo>
                      <a:pt x="120" y="283"/>
                      <a:pt x="143" y="298"/>
                      <a:pt x="168" y="298"/>
                    </a:cubicBezTo>
                    <a:cubicBezTo>
                      <a:pt x="183" y="298"/>
                      <a:pt x="198" y="293"/>
                      <a:pt x="210" y="283"/>
                    </a:cubicBezTo>
                    <a:lnTo>
                      <a:pt x="214" y="27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5" name="Freeform 11"/>
              <p:cNvSpPr>
                <a:spLocks noEditPoints="1"/>
              </p:cNvSpPr>
              <p:nvPr/>
            </p:nvSpPr>
            <p:spPr bwMode="auto">
              <a:xfrm flipH="1">
                <a:off x="2489510" y="3204567"/>
                <a:ext cx="109075" cy="109075"/>
              </a:xfrm>
              <a:custGeom>
                <a:avLst/>
                <a:gdLst>
                  <a:gd name="T0" fmla="*/ 33 w 66"/>
                  <a:gd name="T1" fmla="*/ 66 h 66"/>
                  <a:gd name="T2" fmla="*/ 0 w 66"/>
                  <a:gd name="T3" fmla="*/ 33 h 66"/>
                  <a:gd name="T4" fmla="*/ 33 w 66"/>
                  <a:gd name="T5" fmla="*/ 0 h 66"/>
                  <a:gd name="T6" fmla="*/ 66 w 66"/>
                  <a:gd name="T7" fmla="*/ 33 h 66"/>
                  <a:gd name="T8" fmla="*/ 33 w 66"/>
                  <a:gd name="T9" fmla="*/ 66 h 66"/>
                  <a:gd name="T10" fmla="*/ 33 w 66"/>
                  <a:gd name="T11" fmla="*/ 12 h 66"/>
                  <a:gd name="T12" fmla="*/ 12 w 66"/>
                  <a:gd name="T13" fmla="*/ 33 h 66"/>
                  <a:gd name="T14" fmla="*/ 33 w 66"/>
                  <a:gd name="T15" fmla="*/ 54 h 66"/>
                  <a:gd name="T16" fmla="*/ 54 w 66"/>
                  <a:gd name="T17" fmla="*/ 33 h 66"/>
                  <a:gd name="T18" fmla="*/ 33 w 66"/>
                  <a:gd name="T19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33" y="66"/>
                    </a:moveTo>
                    <a:cubicBezTo>
                      <a:pt x="15" y="66"/>
                      <a:pt x="0" y="51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1" y="0"/>
                      <a:pt x="66" y="15"/>
                      <a:pt x="66" y="33"/>
                    </a:cubicBezTo>
                    <a:cubicBezTo>
                      <a:pt x="66" y="51"/>
                      <a:pt x="51" y="66"/>
                      <a:pt x="33" y="66"/>
                    </a:cubicBezTo>
                    <a:close/>
                    <a:moveTo>
                      <a:pt x="33" y="12"/>
                    </a:moveTo>
                    <a:cubicBezTo>
                      <a:pt x="21" y="12"/>
                      <a:pt x="12" y="21"/>
                      <a:pt x="12" y="33"/>
                    </a:cubicBezTo>
                    <a:cubicBezTo>
                      <a:pt x="12" y="45"/>
                      <a:pt x="21" y="54"/>
                      <a:pt x="33" y="54"/>
                    </a:cubicBezTo>
                    <a:cubicBezTo>
                      <a:pt x="45" y="54"/>
                      <a:pt x="54" y="45"/>
                      <a:pt x="54" y="33"/>
                    </a:cubicBezTo>
                    <a:cubicBezTo>
                      <a:pt x="54" y="21"/>
                      <a:pt x="45" y="12"/>
                      <a:pt x="33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46" name="Freeform 12"/>
              <p:cNvSpPr>
                <a:spLocks noEditPoints="1"/>
              </p:cNvSpPr>
              <p:nvPr/>
            </p:nvSpPr>
            <p:spPr bwMode="auto">
              <a:xfrm flipH="1">
                <a:off x="2610421" y="3275635"/>
                <a:ext cx="72948" cy="72948"/>
              </a:xfrm>
              <a:custGeom>
                <a:avLst/>
                <a:gdLst>
                  <a:gd name="T0" fmla="*/ 22 w 44"/>
                  <a:gd name="T1" fmla="*/ 44 h 44"/>
                  <a:gd name="T2" fmla="*/ 0 w 44"/>
                  <a:gd name="T3" fmla="*/ 22 h 44"/>
                  <a:gd name="T4" fmla="*/ 22 w 44"/>
                  <a:gd name="T5" fmla="*/ 0 h 44"/>
                  <a:gd name="T6" fmla="*/ 44 w 44"/>
                  <a:gd name="T7" fmla="*/ 22 h 44"/>
                  <a:gd name="T8" fmla="*/ 22 w 44"/>
                  <a:gd name="T9" fmla="*/ 44 h 44"/>
                  <a:gd name="T10" fmla="*/ 22 w 44"/>
                  <a:gd name="T11" fmla="*/ 12 h 44"/>
                  <a:gd name="T12" fmla="*/ 12 w 44"/>
                  <a:gd name="T13" fmla="*/ 22 h 44"/>
                  <a:gd name="T14" fmla="*/ 22 w 44"/>
                  <a:gd name="T15" fmla="*/ 32 h 44"/>
                  <a:gd name="T16" fmla="*/ 32 w 44"/>
                  <a:gd name="T17" fmla="*/ 22 h 44"/>
                  <a:gd name="T18" fmla="*/ 22 w 44"/>
                  <a:gd name="T19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44"/>
                    </a:moveTo>
                    <a:cubicBezTo>
                      <a:pt x="10" y="44"/>
                      <a:pt x="0" y="34"/>
                      <a:pt x="0" y="22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4" y="9"/>
                      <a:pt x="44" y="22"/>
                    </a:cubicBezTo>
                    <a:cubicBezTo>
                      <a:pt x="44" y="34"/>
                      <a:pt x="34" y="44"/>
                      <a:pt x="22" y="44"/>
                    </a:cubicBezTo>
                    <a:close/>
                    <a:moveTo>
                      <a:pt x="22" y="12"/>
                    </a:moveTo>
                    <a:cubicBezTo>
                      <a:pt x="16" y="12"/>
                      <a:pt x="12" y="16"/>
                      <a:pt x="12" y="22"/>
                    </a:cubicBezTo>
                    <a:cubicBezTo>
                      <a:pt x="12" y="27"/>
                      <a:pt x="16" y="32"/>
                      <a:pt x="22" y="32"/>
                    </a:cubicBezTo>
                    <a:cubicBezTo>
                      <a:pt x="27" y="32"/>
                      <a:pt x="32" y="27"/>
                      <a:pt x="32" y="22"/>
                    </a:cubicBezTo>
                    <a:cubicBezTo>
                      <a:pt x="32" y="16"/>
                      <a:pt x="27" y="12"/>
                      <a:pt x="22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732579" y="1219075"/>
            <a:ext cx="2153622" cy="1066925"/>
            <a:chOff x="1185765" y="2340471"/>
            <a:chExt cx="2518540" cy="1247710"/>
          </a:xfrm>
        </p:grpSpPr>
        <p:grpSp>
          <p:nvGrpSpPr>
            <p:cNvPr id="62" name="Group 9"/>
            <p:cNvGrpSpPr>
              <a:grpSpLocks noChangeAspect="1"/>
            </p:cNvGrpSpPr>
            <p:nvPr/>
          </p:nvGrpSpPr>
          <p:grpSpPr bwMode="auto">
            <a:xfrm rot="6531640">
              <a:off x="2688007" y="2562422"/>
              <a:ext cx="250687" cy="130610"/>
              <a:chOff x="3640" y="1027"/>
              <a:chExt cx="952" cy="496"/>
            </a:xfrm>
            <a:solidFill>
              <a:schemeClr val="bg1"/>
            </a:solidFill>
          </p:grpSpPr>
          <p:sp>
            <p:nvSpPr>
              <p:cNvPr id="63" name="Freeform 10"/>
              <p:cNvSpPr>
                <a:spLocks/>
              </p:cNvSpPr>
              <p:nvPr/>
            </p:nvSpPr>
            <p:spPr bwMode="auto">
              <a:xfrm>
                <a:off x="3752" y="1106"/>
                <a:ext cx="728" cy="337"/>
              </a:xfrm>
              <a:custGeom>
                <a:avLst/>
                <a:gdLst>
                  <a:gd name="T0" fmla="*/ 290 w 306"/>
                  <a:gd name="T1" fmla="*/ 0 h 141"/>
                  <a:gd name="T2" fmla="*/ 16 w 306"/>
                  <a:gd name="T3" fmla="*/ 0 h 141"/>
                  <a:gd name="T4" fmla="*/ 0 w 306"/>
                  <a:gd name="T5" fmla="*/ 16 h 141"/>
                  <a:gd name="T6" fmla="*/ 0 w 306"/>
                  <a:gd name="T7" fmla="*/ 125 h 141"/>
                  <a:gd name="T8" fmla="*/ 16 w 306"/>
                  <a:gd name="T9" fmla="*/ 141 h 141"/>
                  <a:gd name="T10" fmla="*/ 290 w 306"/>
                  <a:gd name="T11" fmla="*/ 141 h 141"/>
                  <a:gd name="T12" fmla="*/ 306 w 306"/>
                  <a:gd name="T13" fmla="*/ 125 h 141"/>
                  <a:gd name="T14" fmla="*/ 306 w 306"/>
                  <a:gd name="T15" fmla="*/ 16 h 141"/>
                  <a:gd name="T16" fmla="*/ 290 w 306"/>
                  <a:gd name="T1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141">
                    <a:moveTo>
                      <a:pt x="290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8"/>
                      <a:pt x="0" y="16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33"/>
                      <a:pt x="7" y="141"/>
                      <a:pt x="16" y="141"/>
                    </a:cubicBezTo>
                    <a:cubicBezTo>
                      <a:pt x="290" y="141"/>
                      <a:pt x="290" y="141"/>
                      <a:pt x="290" y="141"/>
                    </a:cubicBezTo>
                    <a:cubicBezTo>
                      <a:pt x="299" y="141"/>
                      <a:pt x="306" y="133"/>
                      <a:pt x="306" y="125"/>
                    </a:cubicBezTo>
                    <a:cubicBezTo>
                      <a:pt x="306" y="16"/>
                      <a:pt x="306" y="16"/>
                      <a:pt x="306" y="16"/>
                    </a:cubicBezTo>
                    <a:cubicBezTo>
                      <a:pt x="306" y="8"/>
                      <a:pt x="299" y="0"/>
                      <a:pt x="290" y="0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64" name="Freeform 11"/>
              <p:cNvSpPr>
                <a:spLocks noEditPoints="1"/>
              </p:cNvSpPr>
              <p:nvPr/>
            </p:nvSpPr>
            <p:spPr bwMode="auto">
              <a:xfrm>
                <a:off x="3640" y="1027"/>
                <a:ext cx="952" cy="496"/>
              </a:xfrm>
              <a:custGeom>
                <a:avLst/>
                <a:gdLst>
                  <a:gd name="T0" fmla="*/ 400 w 400"/>
                  <a:gd name="T1" fmla="*/ 37 h 207"/>
                  <a:gd name="T2" fmla="*/ 400 w 400"/>
                  <a:gd name="T3" fmla="*/ 29 h 207"/>
                  <a:gd name="T4" fmla="*/ 372 w 400"/>
                  <a:gd name="T5" fmla="*/ 0 h 207"/>
                  <a:gd name="T6" fmla="*/ 29 w 400"/>
                  <a:gd name="T7" fmla="*/ 0 h 207"/>
                  <a:gd name="T8" fmla="*/ 0 w 400"/>
                  <a:gd name="T9" fmla="*/ 29 h 207"/>
                  <a:gd name="T10" fmla="*/ 0 w 400"/>
                  <a:gd name="T11" fmla="*/ 37 h 207"/>
                  <a:gd name="T12" fmla="*/ 8 w 400"/>
                  <a:gd name="T13" fmla="*/ 47 h 207"/>
                  <a:gd name="T14" fmla="*/ 0 w 400"/>
                  <a:gd name="T15" fmla="*/ 58 h 207"/>
                  <a:gd name="T16" fmla="*/ 0 w 400"/>
                  <a:gd name="T17" fmla="*/ 65 h 207"/>
                  <a:gd name="T18" fmla="*/ 8 w 400"/>
                  <a:gd name="T19" fmla="*/ 75 h 207"/>
                  <a:gd name="T20" fmla="*/ 0 w 400"/>
                  <a:gd name="T21" fmla="*/ 86 h 207"/>
                  <a:gd name="T22" fmla="*/ 0 w 400"/>
                  <a:gd name="T23" fmla="*/ 93 h 207"/>
                  <a:gd name="T24" fmla="*/ 8 w 400"/>
                  <a:gd name="T25" fmla="*/ 103 h 207"/>
                  <a:gd name="T26" fmla="*/ 0 w 400"/>
                  <a:gd name="T27" fmla="*/ 114 h 207"/>
                  <a:gd name="T28" fmla="*/ 0 w 400"/>
                  <a:gd name="T29" fmla="*/ 121 h 207"/>
                  <a:gd name="T30" fmla="*/ 8 w 400"/>
                  <a:gd name="T31" fmla="*/ 131 h 207"/>
                  <a:gd name="T32" fmla="*/ 0 w 400"/>
                  <a:gd name="T33" fmla="*/ 142 h 207"/>
                  <a:gd name="T34" fmla="*/ 0 w 400"/>
                  <a:gd name="T35" fmla="*/ 149 h 207"/>
                  <a:gd name="T36" fmla="*/ 8 w 400"/>
                  <a:gd name="T37" fmla="*/ 159 h 207"/>
                  <a:gd name="T38" fmla="*/ 0 w 400"/>
                  <a:gd name="T39" fmla="*/ 170 h 207"/>
                  <a:gd name="T40" fmla="*/ 0 w 400"/>
                  <a:gd name="T41" fmla="*/ 178 h 207"/>
                  <a:gd name="T42" fmla="*/ 29 w 400"/>
                  <a:gd name="T43" fmla="*/ 207 h 207"/>
                  <a:gd name="T44" fmla="*/ 372 w 400"/>
                  <a:gd name="T45" fmla="*/ 207 h 207"/>
                  <a:gd name="T46" fmla="*/ 400 w 400"/>
                  <a:gd name="T47" fmla="*/ 179 h 207"/>
                  <a:gd name="T48" fmla="*/ 400 w 400"/>
                  <a:gd name="T49" fmla="*/ 170 h 207"/>
                  <a:gd name="T50" fmla="*/ 392 w 400"/>
                  <a:gd name="T51" fmla="*/ 159 h 207"/>
                  <a:gd name="T52" fmla="*/ 400 w 400"/>
                  <a:gd name="T53" fmla="*/ 149 h 207"/>
                  <a:gd name="T54" fmla="*/ 400 w 400"/>
                  <a:gd name="T55" fmla="*/ 142 h 207"/>
                  <a:gd name="T56" fmla="*/ 392 w 400"/>
                  <a:gd name="T57" fmla="*/ 131 h 207"/>
                  <a:gd name="T58" fmla="*/ 400 w 400"/>
                  <a:gd name="T59" fmla="*/ 121 h 207"/>
                  <a:gd name="T60" fmla="*/ 400 w 400"/>
                  <a:gd name="T61" fmla="*/ 114 h 207"/>
                  <a:gd name="T62" fmla="*/ 392 w 400"/>
                  <a:gd name="T63" fmla="*/ 103 h 207"/>
                  <a:gd name="T64" fmla="*/ 400 w 400"/>
                  <a:gd name="T65" fmla="*/ 93 h 207"/>
                  <a:gd name="T66" fmla="*/ 400 w 400"/>
                  <a:gd name="T67" fmla="*/ 86 h 207"/>
                  <a:gd name="T68" fmla="*/ 392 w 400"/>
                  <a:gd name="T69" fmla="*/ 75 h 207"/>
                  <a:gd name="T70" fmla="*/ 400 w 400"/>
                  <a:gd name="T71" fmla="*/ 65 h 207"/>
                  <a:gd name="T72" fmla="*/ 400 w 400"/>
                  <a:gd name="T73" fmla="*/ 58 h 207"/>
                  <a:gd name="T74" fmla="*/ 392 w 400"/>
                  <a:gd name="T75" fmla="*/ 47 h 207"/>
                  <a:gd name="T76" fmla="*/ 400 w 400"/>
                  <a:gd name="T77" fmla="*/ 37 h 207"/>
                  <a:gd name="T78" fmla="*/ 361 w 400"/>
                  <a:gd name="T79" fmla="*/ 158 h 207"/>
                  <a:gd name="T80" fmla="*/ 337 w 400"/>
                  <a:gd name="T81" fmla="*/ 182 h 207"/>
                  <a:gd name="T82" fmla="*/ 63 w 400"/>
                  <a:gd name="T83" fmla="*/ 182 h 207"/>
                  <a:gd name="T84" fmla="*/ 39 w 400"/>
                  <a:gd name="T85" fmla="*/ 158 h 207"/>
                  <a:gd name="T86" fmla="*/ 39 w 400"/>
                  <a:gd name="T87" fmla="*/ 49 h 207"/>
                  <a:gd name="T88" fmla="*/ 63 w 400"/>
                  <a:gd name="T89" fmla="*/ 25 h 207"/>
                  <a:gd name="T90" fmla="*/ 337 w 400"/>
                  <a:gd name="T91" fmla="*/ 25 h 207"/>
                  <a:gd name="T92" fmla="*/ 361 w 400"/>
                  <a:gd name="T93" fmla="*/ 49 h 207"/>
                  <a:gd name="T94" fmla="*/ 361 w 400"/>
                  <a:gd name="T95" fmla="*/ 15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0" h="207">
                    <a:moveTo>
                      <a:pt x="400" y="37"/>
                    </a:moveTo>
                    <a:cubicBezTo>
                      <a:pt x="400" y="29"/>
                      <a:pt x="400" y="29"/>
                      <a:pt x="400" y="29"/>
                    </a:cubicBezTo>
                    <a:cubicBezTo>
                      <a:pt x="387" y="24"/>
                      <a:pt x="376" y="13"/>
                      <a:pt x="37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4" y="13"/>
                      <a:pt x="13" y="24"/>
                      <a:pt x="0" y="29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5" y="38"/>
                      <a:pt x="8" y="42"/>
                      <a:pt x="8" y="47"/>
                    </a:cubicBezTo>
                    <a:cubicBezTo>
                      <a:pt x="8" y="52"/>
                      <a:pt x="5" y="57"/>
                      <a:pt x="0" y="58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5" y="66"/>
                      <a:pt x="8" y="70"/>
                      <a:pt x="8" y="75"/>
                    </a:cubicBezTo>
                    <a:cubicBezTo>
                      <a:pt x="8" y="80"/>
                      <a:pt x="5" y="85"/>
                      <a:pt x="0" y="86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5" y="94"/>
                      <a:pt x="8" y="98"/>
                      <a:pt x="8" y="103"/>
                    </a:cubicBezTo>
                    <a:cubicBezTo>
                      <a:pt x="8" y="108"/>
                      <a:pt x="5" y="113"/>
                      <a:pt x="0" y="114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5" y="122"/>
                      <a:pt x="8" y="126"/>
                      <a:pt x="8" y="131"/>
                    </a:cubicBezTo>
                    <a:cubicBezTo>
                      <a:pt x="8" y="136"/>
                      <a:pt x="5" y="141"/>
                      <a:pt x="0" y="142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" y="150"/>
                      <a:pt x="8" y="154"/>
                      <a:pt x="8" y="159"/>
                    </a:cubicBezTo>
                    <a:cubicBezTo>
                      <a:pt x="8" y="164"/>
                      <a:pt x="5" y="169"/>
                      <a:pt x="0" y="170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13" y="183"/>
                      <a:pt x="24" y="194"/>
                      <a:pt x="29" y="207"/>
                    </a:cubicBezTo>
                    <a:cubicBezTo>
                      <a:pt x="372" y="207"/>
                      <a:pt x="372" y="207"/>
                      <a:pt x="372" y="207"/>
                    </a:cubicBezTo>
                    <a:cubicBezTo>
                      <a:pt x="376" y="194"/>
                      <a:pt x="387" y="183"/>
                      <a:pt x="400" y="179"/>
                    </a:cubicBezTo>
                    <a:cubicBezTo>
                      <a:pt x="400" y="170"/>
                      <a:pt x="400" y="170"/>
                      <a:pt x="400" y="170"/>
                    </a:cubicBezTo>
                    <a:cubicBezTo>
                      <a:pt x="395" y="169"/>
                      <a:pt x="392" y="164"/>
                      <a:pt x="392" y="159"/>
                    </a:cubicBezTo>
                    <a:cubicBezTo>
                      <a:pt x="392" y="154"/>
                      <a:pt x="395" y="150"/>
                      <a:pt x="400" y="149"/>
                    </a:cubicBezTo>
                    <a:cubicBezTo>
                      <a:pt x="400" y="142"/>
                      <a:pt x="400" y="142"/>
                      <a:pt x="400" y="142"/>
                    </a:cubicBezTo>
                    <a:cubicBezTo>
                      <a:pt x="395" y="141"/>
                      <a:pt x="392" y="136"/>
                      <a:pt x="392" y="131"/>
                    </a:cubicBezTo>
                    <a:cubicBezTo>
                      <a:pt x="392" y="126"/>
                      <a:pt x="395" y="122"/>
                      <a:pt x="400" y="121"/>
                    </a:cubicBezTo>
                    <a:cubicBezTo>
                      <a:pt x="400" y="114"/>
                      <a:pt x="400" y="114"/>
                      <a:pt x="400" y="114"/>
                    </a:cubicBezTo>
                    <a:cubicBezTo>
                      <a:pt x="395" y="113"/>
                      <a:pt x="392" y="108"/>
                      <a:pt x="392" y="103"/>
                    </a:cubicBezTo>
                    <a:cubicBezTo>
                      <a:pt x="392" y="98"/>
                      <a:pt x="395" y="94"/>
                      <a:pt x="400" y="93"/>
                    </a:cubicBezTo>
                    <a:cubicBezTo>
                      <a:pt x="400" y="86"/>
                      <a:pt x="400" y="86"/>
                      <a:pt x="400" y="86"/>
                    </a:cubicBezTo>
                    <a:cubicBezTo>
                      <a:pt x="395" y="85"/>
                      <a:pt x="392" y="80"/>
                      <a:pt x="392" y="75"/>
                    </a:cubicBezTo>
                    <a:cubicBezTo>
                      <a:pt x="392" y="70"/>
                      <a:pt x="395" y="66"/>
                      <a:pt x="400" y="65"/>
                    </a:cubicBezTo>
                    <a:cubicBezTo>
                      <a:pt x="400" y="58"/>
                      <a:pt x="400" y="58"/>
                      <a:pt x="400" y="58"/>
                    </a:cubicBezTo>
                    <a:cubicBezTo>
                      <a:pt x="395" y="57"/>
                      <a:pt x="392" y="52"/>
                      <a:pt x="392" y="47"/>
                    </a:cubicBezTo>
                    <a:cubicBezTo>
                      <a:pt x="392" y="42"/>
                      <a:pt x="395" y="38"/>
                      <a:pt x="400" y="37"/>
                    </a:cubicBezTo>
                    <a:close/>
                    <a:moveTo>
                      <a:pt x="361" y="158"/>
                    </a:moveTo>
                    <a:cubicBezTo>
                      <a:pt x="361" y="171"/>
                      <a:pt x="350" y="182"/>
                      <a:pt x="337" y="182"/>
                    </a:cubicBezTo>
                    <a:cubicBezTo>
                      <a:pt x="63" y="182"/>
                      <a:pt x="63" y="182"/>
                      <a:pt x="63" y="182"/>
                    </a:cubicBezTo>
                    <a:cubicBezTo>
                      <a:pt x="50" y="182"/>
                      <a:pt x="39" y="171"/>
                      <a:pt x="39" y="158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36"/>
                      <a:pt x="50" y="25"/>
                      <a:pt x="63" y="25"/>
                    </a:cubicBezTo>
                    <a:cubicBezTo>
                      <a:pt x="337" y="25"/>
                      <a:pt x="337" y="25"/>
                      <a:pt x="337" y="25"/>
                    </a:cubicBezTo>
                    <a:cubicBezTo>
                      <a:pt x="350" y="25"/>
                      <a:pt x="361" y="36"/>
                      <a:pt x="361" y="49"/>
                    </a:cubicBezTo>
                    <a:cubicBezTo>
                      <a:pt x="361" y="158"/>
                      <a:pt x="361" y="158"/>
                      <a:pt x="361" y="158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3211088" y="2532647"/>
              <a:ext cx="493217" cy="1055534"/>
              <a:chOff x="2322361" y="2779713"/>
              <a:chExt cx="657224" cy="1406524"/>
            </a:xfrm>
          </p:grpSpPr>
          <p:grpSp>
            <p:nvGrpSpPr>
              <p:cNvPr id="23" name="Group 30"/>
              <p:cNvGrpSpPr>
                <a:grpSpLocks noChangeAspect="1"/>
              </p:cNvGrpSpPr>
              <p:nvPr/>
            </p:nvGrpSpPr>
            <p:grpSpPr bwMode="auto">
              <a:xfrm>
                <a:off x="2322361" y="2779713"/>
                <a:ext cx="657224" cy="1406524"/>
                <a:chOff x="4527" y="2095"/>
                <a:chExt cx="414" cy="886"/>
              </a:xfrm>
              <a:solidFill>
                <a:schemeClr val="accent2"/>
              </a:solidFill>
            </p:grpSpPr>
            <p:sp>
              <p:nvSpPr>
                <p:cNvPr id="25" name="Freeform 31"/>
                <p:cNvSpPr>
                  <a:spLocks/>
                </p:cNvSpPr>
                <p:nvPr/>
              </p:nvSpPr>
              <p:spPr bwMode="auto">
                <a:xfrm>
                  <a:off x="4527" y="2369"/>
                  <a:ext cx="414" cy="612"/>
                </a:xfrm>
                <a:custGeom>
                  <a:avLst/>
                  <a:gdLst>
                    <a:gd name="T0" fmla="*/ 117 w 117"/>
                    <a:gd name="T1" fmla="*/ 133 h 257"/>
                    <a:gd name="T2" fmla="*/ 93 w 117"/>
                    <a:gd name="T3" fmla="*/ 241 h 257"/>
                    <a:gd name="T4" fmla="*/ 59 w 117"/>
                    <a:gd name="T5" fmla="*/ 162 h 257"/>
                    <a:gd name="T6" fmla="*/ 22 w 117"/>
                    <a:gd name="T7" fmla="*/ 236 h 257"/>
                    <a:gd name="T8" fmla="*/ 0 w 117"/>
                    <a:gd name="T9" fmla="*/ 133 h 257"/>
                    <a:gd name="T10" fmla="*/ 59 w 117"/>
                    <a:gd name="T11" fmla="*/ 0 h 257"/>
                    <a:gd name="T12" fmla="*/ 117 w 117"/>
                    <a:gd name="T13" fmla="*/ 133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257">
                      <a:moveTo>
                        <a:pt x="117" y="133"/>
                      </a:moveTo>
                      <a:cubicBezTo>
                        <a:pt x="117" y="177"/>
                        <a:pt x="108" y="217"/>
                        <a:pt x="93" y="241"/>
                      </a:cubicBezTo>
                      <a:cubicBezTo>
                        <a:pt x="83" y="257"/>
                        <a:pt x="72" y="162"/>
                        <a:pt x="59" y="162"/>
                      </a:cubicBezTo>
                      <a:cubicBezTo>
                        <a:pt x="45" y="162"/>
                        <a:pt x="32" y="255"/>
                        <a:pt x="22" y="236"/>
                      </a:cubicBezTo>
                      <a:cubicBezTo>
                        <a:pt x="9" y="212"/>
                        <a:pt x="0" y="175"/>
                        <a:pt x="0" y="133"/>
                      </a:cubicBezTo>
                      <a:cubicBezTo>
                        <a:pt x="0" y="60"/>
                        <a:pt x="26" y="0"/>
                        <a:pt x="59" y="0"/>
                      </a:cubicBezTo>
                      <a:cubicBezTo>
                        <a:pt x="91" y="0"/>
                        <a:pt x="117" y="60"/>
                        <a:pt x="117" y="133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26" name="Oval 32"/>
                <p:cNvSpPr>
                  <a:spLocks noChangeArrowheads="1"/>
                </p:cNvSpPr>
                <p:nvPr/>
              </p:nvSpPr>
              <p:spPr bwMode="auto">
                <a:xfrm>
                  <a:off x="4599" y="2095"/>
                  <a:ext cx="219" cy="227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78191" tIns="39095" rIns="78191" bIns="3909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2330971" y="3342545"/>
                <a:ext cx="648298" cy="396045"/>
              </a:xfrm>
              <a:prstGeom prst="rect">
                <a:avLst/>
              </a:prstGeom>
              <a:noFill/>
            </p:spPr>
            <p:txBody>
              <a:bodyPr wrap="square" lIns="30784" tIns="30784" rIns="30784" bIns="30784" rtlCol="0">
                <a:noAutofit/>
              </a:bodyPr>
              <a:lstStyle/>
              <a:p>
                <a:pPr algn="ctr"/>
                <a:r>
                  <a:rPr lang="en-AU" sz="13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CP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185765" y="2340471"/>
              <a:ext cx="2062295" cy="518973"/>
              <a:chOff x="621074" y="3024547"/>
              <a:chExt cx="2062295" cy="518973"/>
            </a:xfrm>
          </p:grpSpPr>
          <p:sp>
            <p:nvSpPr>
              <p:cNvPr id="20" name="Freeform 10"/>
              <p:cNvSpPr>
                <a:spLocks noEditPoints="1"/>
              </p:cNvSpPr>
              <p:nvPr/>
            </p:nvSpPr>
            <p:spPr bwMode="auto">
              <a:xfrm flipH="1">
                <a:off x="621074" y="3024547"/>
                <a:ext cx="1869501" cy="518973"/>
              </a:xfrm>
              <a:custGeom>
                <a:avLst/>
                <a:gdLst>
                  <a:gd name="T0" fmla="*/ 267 w 363"/>
                  <a:gd name="T1" fmla="*/ 314 h 314"/>
                  <a:gd name="T2" fmla="*/ 215 w 363"/>
                  <a:gd name="T3" fmla="*/ 299 h 314"/>
                  <a:gd name="T4" fmla="*/ 168 w 363"/>
                  <a:gd name="T5" fmla="*/ 314 h 314"/>
                  <a:gd name="T6" fmla="*/ 98 w 363"/>
                  <a:gd name="T7" fmla="*/ 275 h 314"/>
                  <a:gd name="T8" fmla="*/ 69 w 363"/>
                  <a:gd name="T9" fmla="*/ 282 h 314"/>
                  <a:gd name="T10" fmla="*/ 0 w 363"/>
                  <a:gd name="T11" fmla="*/ 213 h 314"/>
                  <a:gd name="T12" fmla="*/ 43 w 363"/>
                  <a:gd name="T13" fmla="*/ 149 h 314"/>
                  <a:gd name="T14" fmla="*/ 38 w 363"/>
                  <a:gd name="T15" fmla="*/ 115 h 314"/>
                  <a:gd name="T16" fmla="*/ 152 w 363"/>
                  <a:gd name="T17" fmla="*/ 0 h 314"/>
                  <a:gd name="T18" fmla="*/ 237 w 363"/>
                  <a:gd name="T19" fmla="*/ 38 h 314"/>
                  <a:gd name="T20" fmla="*/ 274 w 363"/>
                  <a:gd name="T21" fmla="*/ 28 h 314"/>
                  <a:gd name="T22" fmla="*/ 344 w 363"/>
                  <a:gd name="T23" fmla="*/ 98 h 314"/>
                  <a:gd name="T24" fmla="*/ 328 w 363"/>
                  <a:gd name="T25" fmla="*/ 143 h 314"/>
                  <a:gd name="T26" fmla="*/ 363 w 363"/>
                  <a:gd name="T27" fmla="*/ 218 h 314"/>
                  <a:gd name="T28" fmla="*/ 267 w 363"/>
                  <a:gd name="T29" fmla="*/ 314 h 314"/>
                  <a:gd name="T30" fmla="*/ 214 w 363"/>
                  <a:gd name="T31" fmla="*/ 279 h 314"/>
                  <a:gd name="T32" fmla="*/ 219 w 363"/>
                  <a:gd name="T33" fmla="*/ 283 h 314"/>
                  <a:gd name="T34" fmla="*/ 267 w 363"/>
                  <a:gd name="T35" fmla="*/ 298 h 314"/>
                  <a:gd name="T36" fmla="*/ 347 w 363"/>
                  <a:gd name="T37" fmla="*/ 218 h 314"/>
                  <a:gd name="T38" fmla="*/ 311 w 363"/>
                  <a:gd name="T39" fmla="*/ 151 h 314"/>
                  <a:gd name="T40" fmla="*/ 303 w 363"/>
                  <a:gd name="T41" fmla="*/ 145 h 314"/>
                  <a:gd name="T42" fmla="*/ 310 w 363"/>
                  <a:gd name="T43" fmla="*/ 139 h 314"/>
                  <a:gd name="T44" fmla="*/ 328 w 363"/>
                  <a:gd name="T45" fmla="*/ 98 h 314"/>
                  <a:gd name="T46" fmla="*/ 274 w 363"/>
                  <a:gd name="T47" fmla="*/ 44 h 314"/>
                  <a:gd name="T48" fmla="*/ 240 w 363"/>
                  <a:gd name="T49" fmla="*/ 55 h 314"/>
                  <a:gd name="T50" fmla="*/ 234 w 363"/>
                  <a:gd name="T51" fmla="*/ 60 h 314"/>
                  <a:gd name="T52" fmla="*/ 229 w 363"/>
                  <a:gd name="T53" fmla="*/ 54 h 314"/>
                  <a:gd name="T54" fmla="*/ 152 w 363"/>
                  <a:gd name="T55" fmla="*/ 16 h 314"/>
                  <a:gd name="T56" fmla="*/ 54 w 363"/>
                  <a:gd name="T57" fmla="*/ 115 h 314"/>
                  <a:gd name="T58" fmla="*/ 61 w 363"/>
                  <a:gd name="T59" fmla="*/ 151 h 314"/>
                  <a:gd name="T60" fmla="*/ 64 w 363"/>
                  <a:gd name="T61" fmla="*/ 160 h 314"/>
                  <a:gd name="T62" fmla="*/ 55 w 363"/>
                  <a:gd name="T63" fmla="*/ 162 h 314"/>
                  <a:gd name="T64" fmla="*/ 16 w 363"/>
                  <a:gd name="T65" fmla="*/ 213 h 314"/>
                  <a:gd name="T66" fmla="*/ 69 w 363"/>
                  <a:gd name="T67" fmla="*/ 266 h 314"/>
                  <a:gd name="T68" fmla="*/ 97 w 363"/>
                  <a:gd name="T69" fmla="*/ 257 h 314"/>
                  <a:gd name="T70" fmla="*/ 105 w 363"/>
                  <a:gd name="T71" fmla="*/ 252 h 314"/>
                  <a:gd name="T72" fmla="*/ 109 w 363"/>
                  <a:gd name="T73" fmla="*/ 261 h 314"/>
                  <a:gd name="T74" fmla="*/ 168 w 363"/>
                  <a:gd name="T75" fmla="*/ 298 h 314"/>
                  <a:gd name="T76" fmla="*/ 210 w 363"/>
                  <a:gd name="T77" fmla="*/ 283 h 314"/>
                  <a:gd name="T78" fmla="*/ 214 w 363"/>
                  <a:gd name="T79" fmla="*/ 279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3" h="314">
                    <a:moveTo>
                      <a:pt x="267" y="314"/>
                    </a:moveTo>
                    <a:cubicBezTo>
                      <a:pt x="248" y="314"/>
                      <a:pt x="231" y="309"/>
                      <a:pt x="215" y="299"/>
                    </a:cubicBezTo>
                    <a:cubicBezTo>
                      <a:pt x="201" y="309"/>
                      <a:pt x="185" y="314"/>
                      <a:pt x="168" y="314"/>
                    </a:cubicBezTo>
                    <a:cubicBezTo>
                      <a:pt x="139" y="314"/>
                      <a:pt x="113" y="299"/>
                      <a:pt x="98" y="275"/>
                    </a:cubicBezTo>
                    <a:cubicBezTo>
                      <a:pt x="89" y="279"/>
                      <a:pt x="79" y="282"/>
                      <a:pt x="69" y="282"/>
                    </a:cubicBezTo>
                    <a:cubicBezTo>
                      <a:pt x="31" y="282"/>
                      <a:pt x="0" y="251"/>
                      <a:pt x="0" y="213"/>
                    </a:cubicBezTo>
                    <a:cubicBezTo>
                      <a:pt x="0" y="185"/>
                      <a:pt x="17" y="160"/>
                      <a:pt x="43" y="149"/>
                    </a:cubicBezTo>
                    <a:cubicBezTo>
                      <a:pt x="40" y="138"/>
                      <a:pt x="38" y="126"/>
                      <a:pt x="38" y="115"/>
                    </a:cubicBezTo>
                    <a:cubicBezTo>
                      <a:pt x="38" y="51"/>
                      <a:pt x="89" y="0"/>
                      <a:pt x="152" y="0"/>
                    </a:cubicBezTo>
                    <a:cubicBezTo>
                      <a:pt x="185" y="0"/>
                      <a:pt x="215" y="14"/>
                      <a:pt x="237" y="38"/>
                    </a:cubicBezTo>
                    <a:cubicBezTo>
                      <a:pt x="248" y="31"/>
                      <a:pt x="261" y="28"/>
                      <a:pt x="274" y="28"/>
                    </a:cubicBezTo>
                    <a:cubicBezTo>
                      <a:pt x="313" y="28"/>
                      <a:pt x="344" y="59"/>
                      <a:pt x="344" y="98"/>
                    </a:cubicBezTo>
                    <a:cubicBezTo>
                      <a:pt x="344" y="115"/>
                      <a:pt x="338" y="131"/>
                      <a:pt x="328" y="143"/>
                    </a:cubicBezTo>
                    <a:cubicBezTo>
                      <a:pt x="350" y="162"/>
                      <a:pt x="363" y="189"/>
                      <a:pt x="363" y="218"/>
                    </a:cubicBezTo>
                    <a:cubicBezTo>
                      <a:pt x="363" y="271"/>
                      <a:pt x="320" y="314"/>
                      <a:pt x="267" y="314"/>
                    </a:cubicBezTo>
                    <a:close/>
                    <a:moveTo>
                      <a:pt x="214" y="279"/>
                    </a:moveTo>
                    <a:cubicBezTo>
                      <a:pt x="219" y="283"/>
                      <a:pt x="219" y="283"/>
                      <a:pt x="219" y="283"/>
                    </a:cubicBezTo>
                    <a:cubicBezTo>
                      <a:pt x="233" y="293"/>
                      <a:pt x="250" y="298"/>
                      <a:pt x="267" y="298"/>
                    </a:cubicBezTo>
                    <a:cubicBezTo>
                      <a:pt x="311" y="298"/>
                      <a:pt x="347" y="262"/>
                      <a:pt x="347" y="218"/>
                    </a:cubicBezTo>
                    <a:cubicBezTo>
                      <a:pt x="347" y="191"/>
                      <a:pt x="334" y="166"/>
                      <a:pt x="311" y="151"/>
                    </a:cubicBezTo>
                    <a:cubicBezTo>
                      <a:pt x="303" y="145"/>
                      <a:pt x="303" y="145"/>
                      <a:pt x="303" y="145"/>
                    </a:cubicBezTo>
                    <a:cubicBezTo>
                      <a:pt x="310" y="139"/>
                      <a:pt x="310" y="139"/>
                      <a:pt x="310" y="139"/>
                    </a:cubicBezTo>
                    <a:cubicBezTo>
                      <a:pt x="322" y="128"/>
                      <a:pt x="328" y="114"/>
                      <a:pt x="328" y="98"/>
                    </a:cubicBezTo>
                    <a:cubicBezTo>
                      <a:pt x="328" y="68"/>
                      <a:pt x="304" y="44"/>
                      <a:pt x="274" y="44"/>
                    </a:cubicBezTo>
                    <a:cubicBezTo>
                      <a:pt x="262" y="44"/>
                      <a:pt x="250" y="48"/>
                      <a:pt x="240" y="55"/>
                    </a:cubicBezTo>
                    <a:cubicBezTo>
                      <a:pt x="234" y="60"/>
                      <a:pt x="234" y="60"/>
                      <a:pt x="234" y="60"/>
                    </a:cubicBezTo>
                    <a:cubicBezTo>
                      <a:pt x="229" y="54"/>
                      <a:pt x="229" y="54"/>
                      <a:pt x="229" y="54"/>
                    </a:cubicBezTo>
                    <a:cubicBezTo>
                      <a:pt x="210" y="30"/>
                      <a:pt x="182" y="16"/>
                      <a:pt x="152" y="16"/>
                    </a:cubicBezTo>
                    <a:cubicBezTo>
                      <a:pt x="98" y="16"/>
                      <a:pt x="54" y="60"/>
                      <a:pt x="54" y="115"/>
                    </a:cubicBezTo>
                    <a:cubicBezTo>
                      <a:pt x="54" y="127"/>
                      <a:pt x="56" y="139"/>
                      <a:pt x="61" y="151"/>
                    </a:cubicBezTo>
                    <a:cubicBezTo>
                      <a:pt x="64" y="160"/>
                      <a:pt x="64" y="160"/>
                      <a:pt x="64" y="160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32" y="168"/>
                      <a:pt x="16" y="189"/>
                      <a:pt x="16" y="213"/>
                    </a:cubicBezTo>
                    <a:cubicBezTo>
                      <a:pt x="16" y="242"/>
                      <a:pt x="40" y="266"/>
                      <a:pt x="69" y="266"/>
                    </a:cubicBezTo>
                    <a:cubicBezTo>
                      <a:pt x="79" y="266"/>
                      <a:pt x="89" y="263"/>
                      <a:pt x="97" y="257"/>
                    </a:cubicBezTo>
                    <a:cubicBezTo>
                      <a:pt x="105" y="252"/>
                      <a:pt x="105" y="252"/>
                      <a:pt x="105" y="252"/>
                    </a:cubicBezTo>
                    <a:cubicBezTo>
                      <a:pt x="109" y="261"/>
                      <a:pt x="109" y="261"/>
                      <a:pt x="109" y="261"/>
                    </a:cubicBezTo>
                    <a:cubicBezTo>
                      <a:pt x="120" y="283"/>
                      <a:pt x="143" y="298"/>
                      <a:pt x="168" y="298"/>
                    </a:cubicBezTo>
                    <a:cubicBezTo>
                      <a:pt x="183" y="298"/>
                      <a:pt x="198" y="293"/>
                      <a:pt x="210" y="283"/>
                    </a:cubicBezTo>
                    <a:lnTo>
                      <a:pt x="214" y="27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" name="Freeform 11"/>
              <p:cNvSpPr>
                <a:spLocks noEditPoints="1"/>
              </p:cNvSpPr>
              <p:nvPr/>
            </p:nvSpPr>
            <p:spPr bwMode="auto">
              <a:xfrm flipH="1">
                <a:off x="2489510" y="3204567"/>
                <a:ext cx="109075" cy="109075"/>
              </a:xfrm>
              <a:custGeom>
                <a:avLst/>
                <a:gdLst>
                  <a:gd name="T0" fmla="*/ 33 w 66"/>
                  <a:gd name="T1" fmla="*/ 66 h 66"/>
                  <a:gd name="T2" fmla="*/ 0 w 66"/>
                  <a:gd name="T3" fmla="*/ 33 h 66"/>
                  <a:gd name="T4" fmla="*/ 33 w 66"/>
                  <a:gd name="T5" fmla="*/ 0 h 66"/>
                  <a:gd name="T6" fmla="*/ 66 w 66"/>
                  <a:gd name="T7" fmla="*/ 33 h 66"/>
                  <a:gd name="T8" fmla="*/ 33 w 66"/>
                  <a:gd name="T9" fmla="*/ 66 h 66"/>
                  <a:gd name="T10" fmla="*/ 33 w 66"/>
                  <a:gd name="T11" fmla="*/ 12 h 66"/>
                  <a:gd name="T12" fmla="*/ 12 w 66"/>
                  <a:gd name="T13" fmla="*/ 33 h 66"/>
                  <a:gd name="T14" fmla="*/ 33 w 66"/>
                  <a:gd name="T15" fmla="*/ 54 h 66"/>
                  <a:gd name="T16" fmla="*/ 54 w 66"/>
                  <a:gd name="T17" fmla="*/ 33 h 66"/>
                  <a:gd name="T18" fmla="*/ 33 w 66"/>
                  <a:gd name="T19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33" y="66"/>
                    </a:moveTo>
                    <a:cubicBezTo>
                      <a:pt x="15" y="66"/>
                      <a:pt x="0" y="51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1" y="0"/>
                      <a:pt x="66" y="15"/>
                      <a:pt x="66" y="33"/>
                    </a:cubicBezTo>
                    <a:cubicBezTo>
                      <a:pt x="66" y="51"/>
                      <a:pt x="51" y="66"/>
                      <a:pt x="33" y="66"/>
                    </a:cubicBezTo>
                    <a:close/>
                    <a:moveTo>
                      <a:pt x="33" y="12"/>
                    </a:moveTo>
                    <a:cubicBezTo>
                      <a:pt x="21" y="12"/>
                      <a:pt x="12" y="21"/>
                      <a:pt x="12" y="33"/>
                    </a:cubicBezTo>
                    <a:cubicBezTo>
                      <a:pt x="12" y="45"/>
                      <a:pt x="21" y="54"/>
                      <a:pt x="33" y="54"/>
                    </a:cubicBezTo>
                    <a:cubicBezTo>
                      <a:pt x="45" y="54"/>
                      <a:pt x="54" y="45"/>
                      <a:pt x="54" y="33"/>
                    </a:cubicBezTo>
                    <a:cubicBezTo>
                      <a:pt x="54" y="21"/>
                      <a:pt x="45" y="12"/>
                      <a:pt x="33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" name="Freeform 12"/>
              <p:cNvSpPr>
                <a:spLocks noEditPoints="1"/>
              </p:cNvSpPr>
              <p:nvPr/>
            </p:nvSpPr>
            <p:spPr bwMode="auto">
              <a:xfrm flipH="1">
                <a:off x="2610421" y="3275635"/>
                <a:ext cx="72948" cy="72948"/>
              </a:xfrm>
              <a:custGeom>
                <a:avLst/>
                <a:gdLst>
                  <a:gd name="T0" fmla="*/ 22 w 44"/>
                  <a:gd name="T1" fmla="*/ 44 h 44"/>
                  <a:gd name="T2" fmla="*/ 0 w 44"/>
                  <a:gd name="T3" fmla="*/ 22 h 44"/>
                  <a:gd name="T4" fmla="*/ 22 w 44"/>
                  <a:gd name="T5" fmla="*/ 0 h 44"/>
                  <a:gd name="T6" fmla="*/ 44 w 44"/>
                  <a:gd name="T7" fmla="*/ 22 h 44"/>
                  <a:gd name="T8" fmla="*/ 22 w 44"/>
                  <a:gd name="T9" fmla="*/ 44 h 44"/>
                  <a:gd name="T10" fmla="*/ 22 w 44"/>
                  <a:gd name="T11" fmla="*/ 12 h 44"/>
                  <a:gd name="T12" fmla="*/ 12 w 44"/>
                  <a:gd name="T13" fmla="*/ 22 h 44"/>
                  <a:gd name="T14" fmla="*/ 22 w 44"/>
                  <a:gd name="T15" fmla="*/ 32 h 44"/>
                  <a:gd name="T16" fmla="*/ 32 w 44"/>
                  <a:gd name="T17" fmla="*/ 22 h 44"/>
                  <a:gd name="T18" fmla="*/ 22 w 44"/>
                  <a:gd name="T19" fmla="*/ 1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44"/>
                    </a:moveTo>
                    <a:cubicBezTo>
                      <a:pt x="10" y="44"/>
                      <a:pt x="0" y="34"/>
                      <a:pt x="0" y="22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4" y="9"/>
                      <a:pt x="44" y="22"/>
                    </a:cubicBezTo>
                    <a:cubicBezTo>
                      <a:pt x="44" y="34"/>
                      <a:pt x="34" y="44"/>
                      <a:pt x="22" y="44"/>
                    </a:cubicBezTo>
                    <a:close/>
                    <a:moveTo>
                      <a:pt x="22" y="12"/>
                    </a:moveTo>
                    <a:cubicBezTo>
                      <a:pt x="16" y="12"/>
                      <a:pt x="12" y="16"/>
                      <a:pt x="12" y="22"/>
                    </a:cubicBezTo>
                    <a:cubicBezTo>
                      <a:pt x="12" y="27"/>
                      <a:pt x="16" y="32"/>
                      <a:pt x="22" y="32"/>
                    </a:cubicBezTo>
                    <a:cubicBezTo>
                      <a:pt x="27" y="32"/>
                      <a:pt x="32" y="27"/>
                      <a:pt x="32" y="22"/>
                    </a:cubicBezTo>
                    <a:cubicBezTo>
                      <a:pt x="32" y="16"/>
                      <a:pt x="27" y="12"/>
                      <a:pt x="22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78191" tIns="39095" rIns="78191" bIns="3909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1905000" y="1318516"/>
            <a:ext cx="135056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Cổ</a:t>
            </a:r>
            <a:r>
              <a:rPr lang="en-US" sz="13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300" b="1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phiếu</a:t>
            </a:r>
            <a:r>
              <a:rPr lang="en-US" sz="13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NVL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43000" y="2642230"/>
            <a:ext cx="3219912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Vốn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21.990.000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Mua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300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cổ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phiếu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NVL</a:t>
            </a: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cổ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phiếu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NVL: 73.300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09600" y="2971800"/>
            <a:ext cx="152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" y="2743200"/>
            <a:ext cx="72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15/3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92029" y="1250304"/>
            <a:ext cx="11580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sz="1300" b="1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300" b="1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endParaRPr lang="en-US" sz="1300" b="1" dirty="0">
              <a:solidFill>
                <a:srgbClr val="0000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29201" y="2658070"/>
            <a:ext cx="3657600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Vốn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21.990.000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Mua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7.230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mua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chứng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3.040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609600" y="5022808"/>
            <a:ext cx="152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6200" y="4812268"/>
            <a:ext cx="69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15/9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143000" y="4486870"/>
            <a:ext cx="3248403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NVL: 60.000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Lỗ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-3.990.000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Tỷ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suất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lợi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-18.14%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29200" y="4343400"/>
            <a:ext cx="3657600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Giá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thanh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toán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60.220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Times New Roman" pitchFamily="18" charset="0"/>
              <a:buChar char="→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Không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được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thực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hiện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quyền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Lỗ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: -21.990.000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đồng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Tỷ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suất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sinh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lợi</a:t>
            </a:r>
            <a:r>
              <a:rPr lang="en-US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-100%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85800" y="1981199"/>
            <a:ext cx="0" cy="38862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"/>
          <p:cNvSpPr txBox="1">
            <a:spLocks/>
          </p:cNvSpPr>
          <p:nvPr/>
        </p:nvSpPr>
        <p:spPr>
          <a:xfrm>
            <a:off x="533401" y="1222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just"/>
            <a:r>
              <a:rPr lang="en-US" sz="3500" kern="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35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latin typeface="Times New Roman" pitchFamily="18" charset="0"/>
                <a:cs typeface="Times New Roman" pitchFamily="18" charset="0"/>
              </a:rPr>
              <a:t>ro</a:t>
            </a:r>
            <a:r>
              <a:rPr lang="en-US" sz="35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latin typeface="Times New Roman" pitchFamily="18" charset="0"/>
                <a:cs typeface="Times New Roman" pitchFamily="18" charset="0"/>
              </a:rPr>
              <a:t>đòn</a:t>
            </a:r>
            <a:r>
              <a:rPr lang="en-US" sz="35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35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5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35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37325"/>
            <a:ext cx="1524000" cy="320676"/>
          </a:xfrm>
        </p:spPr>
        <p:txBody>
          <a:bodyPr/>
          <a:lstStyle/>
          <a:p>
            <a:fld id="{A1FC0E1B-B796-4654-B5AE-633654ADE663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27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19047" y="6536878"/>
            <a:ext cx="2133600" cy="3076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www.hsx.vn</a:t>
            </a:r>
          </a:p>
        </p:txBody>
      </p:sp>
    </p:spTree>
    <p:extLst>
      <p:ext uri="{BB962C8B-B14F-4D97-AF65-F5344CB8AC3E}">
        <p14:creationId xmlns:p14="http://schemas.microsoft.com/office/powerpoint/2010/main" val="3591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allAtOnce" animBg="1"/>
      <p:bldP spid="67" grpId="0" build="allAtOnce" animBg="1"/>
      <p:bldP spid="75" grpId="0" uiExpand="1" build="allAtOnce" animBg="1"/>
      <p:bldP spid="76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>
            <a:spLocks noGrp="1"/>
          </p:cNvSpPr>
          <p:nvPr>
            <p:ph type="title"/>
          </p:nvPr>
        </p:nvSpPr>
        <p:spPr>
          <a:xfrm>
            <a:off x="533400" y="122238"/>
            <a:ext cx="8610599" cy="563562"/>
          </a:xfrm>
        </p:spPr>
        <p:txBody>
          <a:bodyPr>
            <a:noAutofit/>
          </a:bodyPr>
          <a:lstStyle/>
          <a:p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ro</a:t>
            </a:r>
            <a:endParaRPr lang="en-US" sz="3500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 descr="Leverage.png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762000" y="1524000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1752600" y="1715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đòn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-76200" y="838200"/>
            <a:ext cx="2362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37325"/>
            <a:ext cx="1524000" cy="320676"/>
          </a:xfrm>
        </p:spPr>
        <p:txBody>
          <a:bodyPr/>
          <a:lstStyle/>
          <a:p>
            <a:fld id="{A1FC0E1B-B796-4654-B5AE-633654ADE663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28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19047" y="6536878"/>
            <a:ext cx="2133600" cy="3076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www.hsx.vn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4572000" y="1295400"/>
            <a:ext cx="0" cy="46482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 25"/>
          <p:cNvSpPr>
            <a:spLocks/>
          </p:cNvSpPr>
          <p:nvPr/>
        </p:nvSpPr>
        <p:spPr bwMode="auto">
          <a:xfrm>
            <a:off x="838200" y="3962400"/>
            <a:ext cx="762000" cy="685800"/>
          </a:xfrm>
          <a:custGeom>
            <a:avLst/>
            <a:gdLst>
              <a:gd name="T0" fmla="*/ 185 w 324"/>
              <a:gd name="T1" fmla="*/ 221 h 275"/>
              <a:gd name="T2" fmla="*/ 213 w 324"/>
              <a:gd name="T3" fmla="*/ 233 h 275"/>
              <a:gd name="T4" fmla="*/ 244 w 324"/>
              <a:gd name="T5" fmla="*/ 220 h 275"/>
              <a:gd name="T6" fmla="*/ 294 w 324"/>
              <a:gd name="T7" fmla="*/ 75 h 275"/>
              <a:gd name="T8" fmla="*/ 280 w 324"/>
              <a:gd name="T9" fmla="*/ 45 h 275"/>
              <a:gd name="T10" fmla="*/ 230 w 324"/>
              <a:gd name="T11" fmla="*/ 28 h 275"/>
              <a:gd name="T12" fmla="*/ 201 w 324"/>
              <a:gd name="T13" fmla="*/ 39 h 275"/>
              <a:gd name="T14" fmla="*/ 169 w 324"/>
              <a:gd name="T15" fmla="*/ 138 h 275"/>
              <a:gd name="T16" fmla="*/ 189 w 324"/>
              <a:gd name="T17" fmla="*/ 144 h 275"/>
              <a:gd name="T18" fmla="*/ 225 w 324"/>
              <a:gd name="T19" fmla="*/ 163 h 275"/>
              <a:gd name="T20" fmla="*/ 207 w 324"/>
              <a:gd name="T21" fmla="*/ 192 h 275"/>
              <a:gd name="T22" fmla="*/ 161 w 324"/>
              <a:gd name="T23" fmla="*/ 206 h 275"/>
              <a:gd name="T24" fmla="*/ 150 w 324"/>
              <a:gd name="T25" fmla="*/ 239 h 275"/>
              <a:gd name="T26" fmla="*/ 120 w 324"/>
              <a:gd name="T27" fmla="*/ 245 h 275"/>
              <a:gd name="T28" fmla="*/ 35 w 324"/>
              <a:gd name="T29" fmla="*/ 275 h 275"/>
              <a:gd name="T30" fmla="*/ 0 w 324"/>
              <a:gd name="T31" fmla="*/ 193 h 275"/>
              <a:gd name="T32" fmla="*/ 63 w 324"/>
              <a:gd name="T33" fmla="*/ 155 h 275"/>
              <a:gd name="T34" fmla="*/ 142 w 324"/>
              <a:gd name="T35" fmla="*/ 68 h 275"/>
              <a:gd name="T36" fmla="*/ 162 w 324"/>
              <a:gd name="T37" fmla="*/ 63 h 275"/>
              <a:gd name="T38" fmla="*/ 176 w 324"/>
              <a:gd name="T39" fmla="*/ 63 h 275"/>
              <a:gd name="T40" fmla="*/ 197 w 324"/>
              <a:gd name="T41" fmla="*/ 2 h 275"/>
              <a:gd name="T42" fmla="*/ 200 w 324"/>
              <a:gd name="T43" fmla="*/ 1 h 275"/>
              <a:gd name="T44" fmla="*/ 322 w 324"/>
              <a:gd name="T45" fmla="*/ 42 h 275"/>
              <a:gd name="T46" fmla="*/ 323 w 324"/>
              <a:gd name="T47" fmla="*/ 45 h 275"/>
              <a:gd name="T48" fmla="*/ 247 w 324"/>
              <a:gd name="T49" fmla="*/ 269 h 275"/>
              <a:gd name="T50" fmla="*/ 244 w 324"/>
              <a:gd name="T51" fmla="*/ 271 h 275"/>
              <a:gd name="T52" fmla="*/ 171 w 324"/>
              <a:gd name="T53" fmla="*/ 246 h 275"/>
              <a:gd name="T54" fmla="*/ 185 w 324"/>
              <a:gd name="T55" fmla="*/ 221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4" h="275">
                <a:moveTo>
                  <a:pt x="185" y="221"/>
                </a:moveTo>
                <a:cubicBezTo>
                  <a:pt x="213" y="233"/>
                  <a:pt x="213" y="233"/>
                  <a:pt x="213" y="233"/>
                </a:cubicBezTo>
                <a:cubicBezTo>
                  <a:pt x="223" y="218"/>
                  <a:pt x="244" y="220"/>
                  <a:pt x="244" y="220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72" y="62"/>
                  <a:pt x="280" y="45"/>
                  <a:pt x="280" y="45"/>
                </a:cubicBezTo>
                <a:cubicBezTo>
                  <a:pt x="230" y="28"/>
                  <a:pt x="230" y="28"/>
                  <a:pt x="230" y="28"/>
                </a:cubicBezTo>
                <a:cubicBezTo>
                  <a:pt x="230" y="44"/>
                  <a:pt x="201" y="39"/>
                  <a:pt x="201" y="39"/>
                </a:cubicBezTo>
                <a:cubicBezTo>
                  <a:pt x="169" y="138"/>
                  <a:pt x="169" y="138"/>
                  <a:pt x="169" y="138"/>
                </a:cubicBezTo>
                <a:cubicBezTo>
                  <a:pt x="169" y="138"/>
                  <a:pt x="161" y="143"/>
                  <a:pt x="189" y="144"/>
                </a:cubicBezTo>
                <a:cubicBezTo>
                  <a:pt x="189" y="144"/>
                  <a:pt x="225" y="132"/>
                  <a:pt x="225" y="163"/>
                </a:cubicBezTo>
                <a:cubicBezTo>
                  <a:pt x="225" y="163"/>
                  <a:pt x="229" y="189"/>
                  <a:pt x="207" y="192"/>
                </a:cubicBezTo>
                <a:cubicBezTo>
                  <a:pt x="207" y="192"/>
                  <a:pt x="173" y="192"/>
                  <a:pt x="161" y="206"/>
                </a:cubicBezTo>
                <a:cubicBezTo>
                  <a:pt x="150" y="221"/>
                  <a:pt x="150" y="239"/>
                  <a:pt x="150" y="239"/>
                </a:cubicBezTo>
                <a:cubicBezTo>
                  <a:pt x="150" y="239"/>
                  <a:pt x="143" y="247"/>
                  <a:pt x="120" y="245"/>
                </a:cubicBezTo>
                <a:cubicBezTo>
                  <a:pt x="120" y="245"/>
                  <a:pt x="75" y="246"/>
                  <a:pt x="35" y="275"/>
                </a:cubicBezTo>
                <a:cubicBezTo>
                  <a:pt x="0" y="193"/>
                  <a:pt x="0" y="193"/>
                  <a:pt x="0" y="193"/>
                </a:cubicBezTo>
                <a:cubicBezTo>
                  <a:pt x="0" y="193"/>
                  <a:pt x="52" y="172"/>
                  <a:pt x="63" y="155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2" y="68"/>
                  <a:pt x="149" y="61"/>
                  <a:pt x="162" y="63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97" y="2"/>
                  <a:pt x="197" y="2"/>
                  <a:pt x="197" y="2"/>
                </a:cubicBezTo>
                <a:cubicBezTo>
                  <a:pt x="197" y="1"/>
                  <a:pt x="199" y="0"/>
                  <a:pt x="200" y="1"/>
                </a:cubicBezTo>
                <a:cubicBezTo>
                  <a:pt x="322" y="42"/>
                  <a:pt x="322" y="42"/>
                  <a:pt x="322" y="42"/>
                </a:cubicBezTo>
                <a:cubicBezTo>
                  <a:pt x="323" y="42"/>
                  <a:pt x="324" y="44"/>
                  <a:pt x="323" y="45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46" y="271"/>
                  <a:pt x="245" y="271"/>
                  <a:pt x="244" y="271"/>
                </a:cubicBezTo>
                <a:cubicBezTo>
                  <a:pt x="171" y="246"/>
                  <a:pt x="171" y="246"/>
                  <a:pt x="171" y="246"/>
                </a:cubicBezTo>
                <a:cubicBezTo>
                  <a:pt x="171" y="246"/>
                  <a:pt x="171" y="224"/>
                  <a:pt x="185" y="22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tx2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62000" y="3886200"/>
            <a:ext cx="914400" cy="914400"/>
          </a:xfrm>
          <a:prstGeom prst="ellipse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905000" y="4126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Freeform 7"/>
          <p:cNvSpPr>
            <a:spLocks noEditPoints="1"/>
          </p:cNvSpPr>
          <p:nvPr/>
        </p:nvSpPr>
        <p:spPr bwMode="auto">
          <a:xfrm>
            <a:off x="762000" y="2895600"/>
            <a:ext cx="752764" cy="194833"/>
          </a:xfrm>
          <a:custGeom>
            <a:avLst/>
            <a:gdLst>
              <a:gd name="T0" fmla="*/ 300 w 400"/>
              <a:gd name="T1" fmla="*/ 103 h 103"/>
              <a:gd name="T2" fmla="*/ 304 w 400"/>
              <a:gd name="T3" fmla="*/ 101 h 103"/>
              <a:gd name="T4" fmla="*/ 398 w 400"/>
              <a:gd name="T5" fmla="*/ 9 h 103"/>
              <a:gd name="T6" fmla="*/ 400 w 400"/>
              <a:gd name="T7" fmla="*/ 3 h 103"/>
              <a:gd name="T8" fmla="*/ 395 w 400"/>
              <a:gd name="T9" fmla="*/ 0 h 103"/>
              <a:gd name="T10" fmla="*/ 104 w 400"/>
              <a:gd name="T11" fmla="*/ 0 h 103"/>
              <a:gd name="T12" fmla="*/ 101 w 400"/>
              <a:gd name="T13" fmla="*/ 1 h 103"/>
              <a:gd name="T14" fmla="*/ 2 w 400"/>
              <a:gd name="T15" fmla="*/ 94 h 103"/>
              <a:gd name="T16" fmla="*/ 1 w 400"/>
              <a:gd name="T17" fmla="*/ 99 h 103"/>
              <a:gd name="T18" fmla="*/ 6 w 400"/>
              <a:gd name="T19" fmla="*/ 103 h 103"/>
              <a:gd name="T20" fmla="*/ 300 w 400"/>
              <a:gd name="T21" fmla="*/ 103 h 103"/>
              <a:gd name="T22" fmla="*/ 150 w 400"/>
              <a:gd name="T23" fmla="*/ 59 h 103"/>
              <a:gd name="T24" fmla="*/ 171 w 400"/>
              <a:gd name="T25" fmla="*/ 59 h 103"/>
              <a:gd name="T26" fmla="*/ 168 w 400"/>
              <a:gd name="T27" fmla="*/ 66 h 103"/>
              <a:gd name="T28" fmla="*/ 177 w 400"/>
              <a:gd name="T29" fmla="*/ 69 h 103"/>
              <a:gd name="T30" fmla="*/ 194 w 400"/>
              <a:gd name="T31" fmla="*/ 53 h 103"/>
              <a:gd name="T32" fmla="*/ 192 w 400"/>
              <a:gd name="T33" fmla="*/ 52 h 103"/>
              <a:gd name="T34" fmla="*/ 190 w 400"/>
              <a:gd name="T35" fmla="*/ 52 h 103"/>
              <a:gd name="T36" fmla="*/ 181 w 400"/>
              <a:gd name="T37" fmla="*/ 51 h 103"/>
              <a:gd name="T38" fmla="*/ 174 w 400"/>
              <a:gd name="T39" fmla="*/ 48 h 103"/>
              <a:gd name="T40" fmla="*/ 172 w 400"/>
              <a:gd name="T41" fmla="*/ 44 h 103"/>
              <a:gd name="T42" fmla="*/ 176 w 400"/>
              <a:gd name="T43" fmla="*/ 38 h 103"/>
              <a:gd name="T44" fmla="*/ 186 w 400"/>
              <a:gd name="T45" fmla="*/ 31 h 103"/>
              <a:gd name="T46" fmla="*/ 199 w 400"/>
              <a:gd name="T47" fmla="*/ 26 h 103"/>
              <a:gd name="T48" fmla="*/ 214 w 400"/>
              <a:gd name="T49" fmla="*/ 22 h 103"/>
              <a:gd name="T50" fmla="*/ 228 w 400"/>
              <a:gd name="T51" fmla="*/ 21 h 103"/>
              <a:gd name="T52" fmla="*/ 234 w 400"/>
              <a:gd name="T53" fmla="*/ 15 h 103"/>
              <a:gd name="T54" fmla="*/ 243 w 400"/>
              <a:gd name="T55" fmla="*/ 14 h 103"/>
              <a:gd name="T56" fmla="*/ 237 w 400"/>
              <a:gd name="T57" fmla="*/ 20 h 103"/>
              <a:gd name="T58" fmla="*/ 248 w 400"/>
              <a:gd name="T59" fmla="*/ 21 h 103"/>
              <a:gd name="T60" fmla="*/ 255 w 400"/>
              <a:gd name="T61" fmla="*/ 24 h 103"/>
              <a:gd name="T62" fmla="*/ 257 w 400"/>
              <a:gd name="T63" fmla="*/ 29 h 103"/>
              <a:gd name="T64" fmla="*/ 253 w 400"/>
              <a:gd name="T65" fmla="*/ 36 h 103"/>
              <a:gd name="T66" fmla="*/ 232 w 400"/>
              <a:gd name="T67" fmla="*/ 36 h 103"/>
              <a:gd name="T68" fmla="*/ 234 w 400"/>
              <a:gd name="T69" fmla="*/ 31 h 103"/>
              <a:gd name="T70" fmla="*/ 227 w 400"/>
              <a:gd name="T71" fmla="*/ 29 h 103"/>
              <a:gd name="T72" fmla="*/ 213 w 400"/>
              <a:gd name="T73" fmla="*/ 43 h 103"/>
              <a:gd name="T74" fmla="*/ 216 w 400"/>
              <a:gd name="T75" fmla="*/ 43 h 103"/>
              <a:gd name="T76" fmla="*/ 220 w 400"/>
              <a:gd name="T77" fmla="*/ 44 h 103"/>
              <a:gd name="T78" fmla="*/ 233 w 400"/>
              <a:gd name="T79" fmla="*/ 47 h 103"/>
              <a:gd name="T80" fmla="*/ 237 w 400"/>
              <a:gd name="T81" fmla="*/ 52 h 103"/>
              <a:gd name="T82" fmla="*/ 235 w 400"/>
              <a:gd name="T83" fmla="*/ 57 h 103"/>
              <a:gd name="T84" fmla="*/ 231 w 400"/>
              <a:gd name="T85" fmla="*/ 61 h 103"/>
              <a:gd name="T86" fmla="*/ 225 w 400"/>
              <a:gd name="T87" fmla="*/ 66 h 103"/>
              <a:gd name="T88" fmla="*/ 214 w 400"/>
              <a:gd name="T89" fmla="*/ 71 h 103"/>
              <a:gd name="T90" fmla="*/ 197 w 400"/>
              <a:gd name="T91" fmla="*/ 75 h 103"/>
              <a:gd name="T92" fmla="*/ 176 w 400"/>
              <a:gd name="T93" fmla="*/ 78 h 103"/>
              <a:gd name="T94" fmla="*/ 169 w 400"/>
              <a:gd name="T95" fmla="*/ 84 h 103"/>
              <a:gd name="T96" fmla="*/ 160 w 400"/>
              <a:gd name="T97" fmla="*/ 84 h 103"/>
              <a:gd name="T98" fmla="*/ 167 w 400"/>
              <a:gd name="T99" fmla="*/ 78 h 103"/>
              <a:gd name="T100" fmla="*/ 146 w 400"/>
              <a:gd name="T101" fmla="*/ 72 h 103"/>
              <a:gd name="T102" fmla="*/ 150 w 400"/>
              <a:gd name="T103" fmla="*/ 59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0" h="103">
                <a:moveTo>
                  <a:pt x="300" y="103"/>
                </a:moveTo>
                <a:cubicBezTo>
                  <a:pt x="302" y="103"/>
                  <a:pt x="303" y="102"/>
                  <a:pt x="304" y="101"/>
                </a:cubicBezTo>
                <a:cubicBezTo>
                  <a:pt x="398" y="9"/>
                  <a:pt x="398" y="9"/>
                  <a:pt x="398" y="9"/>
                </a:cubicBezTo>
                <a:cubicBezTo>
                  <a:pt x="400" y="7"/>
                  <a:pt x="400" y="5"/>
                  <a:pt x="400" y="3"/>
                </a:cubicBezTo>
                <a:cubicBezTo>
                  <a:pt x="399" y="1"/>
                  <a:pt x="397" y="0"/>
                  <a:pt x="395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0"/>
                  <a:pt x="102" y="1"/>
                  <a:pt x="101" y="1"/>
                </a:cubicBezTo>
                <a:cubicBezTo>
                  <a:pt x="2" y="94"/>
                  <a:pt x="2" y="94"/>
                  <a:pt x="2" y="94"/>
                </a:cubicBezTo>
                <a:cubicBezTo>
                  <a:pt x="1" y="95"/>
                  <a:pt x="0" y="97"/>
                  <a:pt x="1" y="99"/>
                </a:cubicBezTo>
                <a:cubicBezTo>
                  <a:pt x="2" y="101"/>
                  <a:pt x="4" y="103"/>
                  <a:pt x="6" y="103"/>
                </a:cubicBezTo>
                <a:lnTo>
                  <a:pt x="300" y="103"/>
                </a:lnTo>
                <a:close/>
                <a:moveTo>
                  <a:pt x="150" y="59"/>
                </a:moveTo>
                <a:cubicBezTo>
                  <a:pt x="171" y="59"/>
                  <a:pt x="171" y="59"/>
                  <a:pt x="171" y="59"/>
                </a:cubicBezTo>
                <a:cubicBezTo>
                  <a:pt x="168" y="62"/>
                  <a:pt x="167" y="64"/>
                  <a:pt x="168" y="66"/>
                </a:cubicBezTo>
                <a:cubicBezTo>
                  <a:pt x="170" y="67"/>
                  <a:pt x="173" y="68"/>
                  <a:pt x="177" y="69"/>
                </a:cubicBezTo>
                <a:cubicBezTo>
                  <a:pt x="194" y="53"/>
                  <a:pt x="194" y="53"/>
                  <a:pt x="194" y="53"/>
                </a:cubicBezTo>
                <a:cubicBezTo>
                  <a:pt x="193" y="53"/>
                  <a:pt x="193" y="53"/>
                  <a:pt x="192" y="52"/>
                </a:cubicBezTo>
                <a:cubicBezTo>
                  <a:pt x="191" y="52"/>
                  <a:pt x="191" y="52"/>
                  <a:pt x="190" y="52"/>
                </a:cubicBezTo>
                <a:cubicBezTo>
                  <a:pt x="187" y="52"/>
                  <a:pt x="183" y="51"/>
                  <a:pt x="181" y="51"/>
                </a:cubicBezTo>
                <a:cubicBezTo>
                  <a:pt x="178" y="50"/>
                  <a:pt x="176" y="49"/>
                  <a:pt x="174" y="48"/>
                </a:cubicBezTo>
                <a:cubicBezTo>
                  <a:pt x="172" y="47"/>
                  <a:pt x="172" y="46"/>
                  <a:pt x="172" y="44"/>
                </a:cubicBezTo>
                <a:cubicBezTo>
                  <a:pt x="172" y="42"/>
                  <a:pt x="173" y="40"/>
                  <a:pt x="176" y="38"/>
                </a:cubicBezTo>
                <a:cubicBezTo>
                  <a:pt x="179" y="35"/>
                  <a:pt x="182" y="33"/>
                  <a:pt x="186" y="31"/>
                </a:cubicBezTo>
                <a:cubicBezTo>
                  <a:pt x="191" y="29"/>
                  <a:pt x="195" y="27"/>
                  <a:pt x="199" y="26"/>
                </a:cubicBezTo>
                <a:cubicBezTo>
                  <a:pt x="204" y="24"/>
                  <a:pt x="209" y="23"/>
                  <a:pt x="214" y="22"/>
                </a:cubicBezTo>
                <a:cubicBezTo>
                  <a:pt x="219" y="21"/>
                  <a:pt x="224" y="21"/>
                  <a:pt x="228" y="21"/>
                </a:cubicBezTo>
                <a:cubicBezTo>
                  <a:pt x="234" y="15"/>
                  <a:pt x="234" y="15"/>
                  <a:pt x="234" y="15"/>
                </a:cubicBezTo>
                <a:cubicBezTo>
                  <a:pt x="243" y="14"/>
                  <a:pt x="243" y="14"/>
                  <a:pt x="243" y="14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41" y="20"/>
                  <a:pt x="245" y="21"/>
                  <a:pt x="248" y="21"/>
                </a:cubicBezTo>
                <a:cubicBezTo>
                  <a:pt x="251" y="22"/>
                  <a:pt x="253" y="23"/>
                  <a:pt x="255" y="24"/>
                </a:cubicBezTo>
                <a:cubicBezTo>
                  <a:pt x="257" y="25"/>
                  <a:pt x="257" y="27"/>
                  <a:pt x="257" y="29"/>
                </a:cubicBezTo>
                <a:cubicBezTo>
                  <a:pt x="257" y="31"/>
                  <a:pt x="256" y="33"/>
                  <a:pt x="253" y="36"/>
                </a:cubicBezTo>
                <a:cubicBezTo>
                  <a:pt x="232" y="36"/>
                  <a:pt x="232" y="36"/>
                  <a:pt x="232" y="36"/>
                </a:cubicBezTo>
                <a:cubicBezTo>
                  <a:pt x="234" y="34"/>
                  <a:pt x="235" y="33"/>
                  <a:pt x="234" y="31"/>
                </a:cubicBezTo>
                <a:cubicBezTo>
                  <a:pt x="233" y="30"/>
                  <a:pt x="231" y="29"/>
                  <a:pt x="227" y="29"/>
                </a:cubicBezTo>
                <a:cubicBezTo>
                  <a:pt x="213" y="43"/>
                  <a:pt x="213" y="43"/>
                  <a:pt x="213" y="43"/>
                </a:cubicBezTo>
                <a:cubicBezTo>
                  <a:pt x="214" y="43"/>
                  <a:pt x="215" y="43"/>
                  <a:pt x="216" y="43"/>
                </a:cubicBezTo>
                <a:cubicBezTo>
                  <a:pt x="217" y="43"/>
                  <a:pt x="218" y="44"/>
                  <a:pt x="220" y="44"/>
                </a:cubicBezTo>
                <a:cubicBezTo>
                  <a:pt x="226" y="45"/>
                  <a:pt x="230" y="46"/>
                  <a:pt x="233" y="47"/>
                </a:cubicBezTo>
                <a:cubicBezTo>
                  <a:pt x="235" y="49"/>
                  <a:pt x="236" y="50"/>
                  <a:pt x="237" y="52"/>
                </a:cubicBezTo>
                <a:cubicBezTo>
                  <a:pt x="237" y="54"/>
                  <a:pt x="236" y="55"/>
                  <a:pt x="235" y="57"/>
                </a:cubicBezTo>
                <a:cubicBezTo>
                  <a:pt x="234" y="59"/>
                  <a:pt x="232" y="60"/>
                  <a:pt x="231" y="61"/>
                </a:cubicBezTo>
                <a:cubicBezTo>
                  <a:pt x="230" y="63"/>
                  <a:pt x="228" y="64"/>
                  <a:pt x="225" y="66"/>
                </a:cubicBezTo>
                <a:cubicBezTo>
                  <a:pt x="222" y="68"/>
                  <a:pt x="218" y="69"/>
                  <a:pt x="214" y="71"/>
                </a:cubicBezTo>
                <a:cubicBezTo>
                  <a:pt x="209" y="73"/>
                  <a:pt x="204" y="74"/>
                  <a:pt x="197" y="75"/>
                </a:cubicBezTo>
                <a:cubicBezTo>
                  <a:pt x="191" y="77"/>
                  <a:pt x="184" y="77"/>
                  <a:pt x="176" y="78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78"/>
                  <a:pt x="167" y="78"/>
                  <a:pt x="167" y="78"/>
                </a:cubicBezTo>
                <a:cubicBezTo>
                  <a:pt x="156" y="77"/>
                  <a:pt x="149" y="75"/>
                  <a:pt x="146" y="72"/>
                </a:cubicBezTo>
                <a:cubicBezTo>
                  <a:pt x="143" y="69"/>
                  <a:pt x="145" y="65"/>
                  <a:pt x="150" y="59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6" name="Freeform 8"/>
          <p:cNvSpPr>
            <a:spLocks/>
          </p:cNvSpPr>
          <p:nvPr/>
        </p:nvSpPr>
        <p:spPr bwMode="auto">
          <a:xfrm>
            <a:off x="765795" y="2947471"/>
            <a:ext cx="748969" cy="217606"/>
          </a:xfrm>
          <a:custGeom>
            <a:avLst/>
            <a:gdLst>
              <a:gd name="T0" fmla="*/ 304 w 398"/>
              <a:gd name="T1" fmla="*/ 94 h 115"/>
              <a:gd name="T2" fmla="*/ 0 w 398"/>
              <a:gd name="T3" fmla="*/ 94 h 115"/>
              <a:gd name="T4" fmla="*/ 0 w 398"/>
              <a:gd name="T5" fmla="*/ 115 h 115"/>
              <a:gd name="T6" fmla="*/ 309 w 398"/>
              <a:gd name="T7" fmla="*/ 115 h 115"/>
              <a:gd name="T8" fmla="*/ 316 w 398"/>
              <a:gd name="T9" fmla="*/ 112 h 115"/>
              <a:gd name="T10" fmla="*/ 398 w 398"/>
              <a:gd name="T11" fmla="*/ 31 h 115"/>
              <a:gd name="T12" fmla="*/ 398 w 398"/>
              <a:gd name="T13" fmla="*/ 0 h 115"/>
              <a:gd name="T14" fmla="*/ 304 w 398"/>
              <a:gd name="T15" fmla="*/ 9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" h="115">
                <a:moveTo>
                  <a:pt x="304" y="94"/>
                </a:moveTo>
                <a:cubicBezTo>
                  <a:pt x="0" y="94"/>
                  <a:pt x="0" y="94"/>
                  <a:pt x="0" y="94"/>
                </a:cubicBezTo>
                <a:cubicBezTo>
                  <a:pt x="0" y="115"/>
                  <a:pt x="0" y="115"/>
                  <a:pt x="0" y="115"/>
                </a:cubicBezTo>
                <a:cubicBezTo>
                  <a:pt x="309" y="115"/>
                  <a:pt x="309" y="115"/>
                  <a:pt x="309" y="115"/>
                </a:cubicBezTo>
                <a:cubicBezTo>
                  <a:pt x="311" y="115"/>
                  <a:pt x="314" y="114"/>
                  <a:pt x="316" y="112"/>
                </a:cubicBezTo>
                <a:cubicBezTo>
                  <a:pt x="398" y="31"/>
                  <a:pt x="398" y="31"/>
                  <a:pt x="398" y="31"/>
                </a:cubicBezTo>
                <a:cubicBezTo>
                  <a:pt x="398" y="0"/>
                  <a:pt x="398" y="0"/>
                  <a:pt x="398" y="0"/>
                </a:cubicBezTo>
                <a:lnTo>
                  <a:pt x="304" y="9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7" name="Freeform 9"/>
          <p:cNvSpPr>
            <a:spLocks/>
          </p:cNvSpPr>
          <p:nvPr/>
        </p:nvSpPr>
        <p:spPr bwMode="auto">
          <a:xfrm>
            <a:off x="765795" y="3044888"/>
            <a:ext cx="748969" cy="196098"/>
          </a:xfrm>
          <a:custGeom>
            <a:avLst/>
            <a:gdLst>
              <a:gd name="T0" fmla="*/ 0 w 398"/>
              <a:gd name="T1" fmla="*/ 83 h 104"/>
              <a:gd name="T2" fmla="*/ 0 w 398"/>
              <a:gd name="T3" fmla="*/ 104 h 104"/>
              <a:gd name="T4" fmla="*/ 319 w 398"/>
              <a:gd name="T5" fmla="*/ 104 h 104"/>
              <a:gd name="T6" fmla="*/ 326 w 398"/>
              <a:gd name="T7" fmla="*/ 101 h 104"/>
              <a:gd name="T8" fmla="*/ 398 w 398"/>
              <a:gd name="T9" fmla="*/ 30 h 104"/>
              <a:gd name="T10" fmla="*/ 398 w 398"/>
              <a:gd name="T11" fmla="*/ 0 h 104"/>
              <a:gd name="T12" fmla="*/ 315 w 398"/>
              <a:gd name="T13" fmla="*/ 83 h 104"/>
              <a:gd name="T14" fmla="*/ 0 w 398"/>
              <a:gd name="T15" fmla="*/ 8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" h="104">
                <a:moveTo>
                  <a:pt x="0" y="83"/>
                </a:moveTo>
                <a:cubicBezTo>
                  <a:pt x="0" y="104"/>
                  <a:pt x="0" y="104"/>
                  <a:pt x="0" y="104"/>
                </a:cubicBezTo>
                <a:cubicBezTo>
                  <a:pt x="319" y="104"/>
                  <a:pt x="319" y="104"/>
                  <a:pt x="319" y="104"/>
                </a:cubicBezTo>
                <a:cubicBezTo>
                  <a:pt x="322" y="104"/>
                  <a:pt x="324" y="103"/>
                  <a:pt x="326" y="101"/>
                </a:cubicBezTo>
                <a:cubicBezTo>
                  <a:pt x="398" y="30"/>
                  <a:pt x="398" y="30"/>
                  <a:pt x="398" y="30"/>
                </a:cubicBezTo>
                <a:cubicBezTo>
                  <a:pt x="398" y="0"/>
                  <a:pt x="398" y="0"/>
                  <a:pt x="398" y="0"/>
                </a:cubicBezTo>
                <a:cubicBezTo>
                  <a:pt x="315" y="83"/>
                  <a:pt x="315" y="83"/>
                  <a:pt x="315" y="83"/>
                </a:cubicBezTo>
                <a:lnTo>
                  <a:pt x="0" y="83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8" name="Freeform 10"/>
          <p:cNvSpPr>
            <a:spLocks/>
          </p:cNvSpPr>
          <p:nvPr/>
        </p:nvSpPr>
        <p:spPr bwMode="auto">
          <a:xfrm>
            <a:off x="765795" y="3137244"/>
            <a:ext cx="748969" cy="178386"/>
          </a:xfrm>
          <a:custGeom>
            <a:avLst/>
            <a:gdLst>
              <a:gd name="T0" fmla="*/ 0 w 398"/>
              <a:gd name="T1" fmla="*/ 74 h 94"/>
              <a:gd name="T2" fmla="*/ 0 w 398"/>
              <a:gd name="T3" fmla="*/ 94 h 94"/>
              <a:gd name="T4" fmla="*/ 328 w 398"/>
              <a:gd name="T5" fmla="*/ 94 h 94"/>
              <a:gd name="T6" fmla="*/ 337 w 398"/>
              <a:gd name="T7" fmla="*/ 91 h 94"/>
              <a:gd name="T8" fmla="*/ 398 w 398"/>
              <a:gd name="T9" fmla="*/ 30 h 94"/>
              <a:gd name="T10" fmla="*/ 398 w 398"/>
              <a:gd name="T11" fmla="*/ 0 h 94"/>
              <a:gd name="T12" fmla="*/ 324 w 398"/>
              <a:gd name="T13" fmla="*/ 74 h 94"/>
              <a:gd name="T14" fmla="*/ 0 w 398"/>
              <a:gd name="T15" fmla="*/ 7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" h="94">
                <a:moveTo>
                  <a:pt x="0" y="74"/>
                </a:moveTo>
                <a:cubicBezTo>
                  <a:pt x="0" y="94"/>
                  <a:pt x="0" y="94"/>
                  <a:pt x="0" y="94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31" y="94"/>
                  <a:pt x="335" y="93"/>
                  <a:pt x="337" y="91"/>
                </a:cubicBezTo>
                <a:cubicBezTo>
                  <a:pt x="398" y="30"/>
                  <a:pt x="398" y="30"/>
                  <a:pt x="398" y="30"/>
                </a:cubicBezTo>
                <a:cubicBezTo>
                  <a:pt x="398" y="0"/>
                  <a:pt x="398" y="0"/>
                  <a:pt x="398" y="0"/>
                </a:cubicBezTo>
                <a:cubicBezTo>
                  <a:pt x="324" y="74"/>
                  <a:pt x="324" y="74"/>
                  <a:pt x="324" y="74"/>
                </a:cubicBezTo>
                <a:lnTo>
                  <a:pt x="0" y="74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9" name="Freeform 14"/>
          <p:cNvSpPr>
            <a:spLocks noEditPoints="1"/>
          </p:cNvSpPr>
          <p:nvPr/>
        </p:nvSpPr>
        <p:spPr bwMode="auto">
          <a:xfrm>
            <a:off x="1439669" y="3002853"/>
            <a:ext cx="343941" cy="347505"/>
          </a:xfrm>
          <a:custGeom>
            <a:avLst/>
            <a:gdLst>
              <a:gd name="T0" fmla="*/ 206 w 400"/>
              <a:gd name="T1" fmla="*/ 3 h 403"/>
              <a:gd name="T2" fmla="*/ 0 w 400"/>
              <a:gd name="T3" fmla="*/ 197 h 403"/>
              <a:gd name="T4" fmla="*/ 0 w 400"/>
              <a:gd name="T5" fmla="*/ 203 h 403"/>
              <a:gd name="T6" fmla="*/ 200 w 400"/>
              <a:gd name="T7" fmla="*/ 403 h 403"/>
              <a:gd name="T8" fmla="*/ 400 w 400"/>
              <a:gd name="T9" fmla="*/ 203 h 403"/>
              <a:gd name="T10" fmla="*/ 206 w 400"/>
              <a:gd name="T11" fmla="*/ 3 h 403"/>
              <a:gd name="T12" fmla="*/ 289 w 400"/>
              <a:gd name="T13" fmla="*/ 104 h 403"/>
              <a:gd name="T14" fmla="*/ 329 w 400"/>
              <a:gd name="T15" fmla="*/ 144 h 403"/>
              <a:gd name="T16" fmla="*/ 210 w 400"/>
              <a:gd name="T17" fmla="*/ 262 h 403"/>
              <a:gd name="T18" fmla="*/ 170 w 400"/>
              <a:gd name="T19" fmla="*/ 302 h 403"/>
              <a:gd name="T20" fmla="*/ 131 w 400"/>
              <a:gd name="T21" fmla="*/ 262 h 403"/>
              <a:gd name="T22" fmla="*/ 71 w 400"/>
              <a:gd name="T23" fmla="*/ 203 h 403"/>
              <a:gd name="T24" fmla="*/ 111 w 400"/>
              <a:gd name="T25" fmla="*/ 163 h 403"/>
              <a:gd name="T26" fmla="*/ 170 w 400"/>
              <a:gd name="T27" fmla="*/ 223 h 403"/>
              <a:gd name="T28" fmla="*/ 289 w 400"/>
              <a:gd name="T29" fmla="*/ 104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0" h="403">
                <a:moveTo>
                  <a:pt x="206" y="3"/>
                </a:moveTo>
                <a:cubicBezTo>
                  <a:pt x="95" y="0"/>
                  <a:pt x="3" y="87"/>
                  <a:pt x="0" y="197"/>
                </a:cubicBezTo>
                <a:cubicBezTo>
                  <a:pt x="0" y="199"/>
                  <a:pt x="0" y="201"/>
                  <a:pt x="0" y="203"/>
                </a:cubicBezTo>
                <a:cubicBezTo>
                  <a:pt x="0" y="313"/>
                  <a:pt x="90" y="403"/>
                  <a:pt x="200" y="403"/>
                </a:cubicBezTo>
                <a:cubicBezTo>
                  <a:pt x="310" y="403"/>
                  <a:pt x="400" y="313"/>
                  <a:pt x="400" y="203"/>
                </a:cubicBezTo>
                <a:cubicBezTo>
                  <a:pt x="400" y="95"/>
                  <a:pt x="314" y="6"/>
                  <a:pt x="206" y="3"/>
                </a:cubicBezTo>
                <a:close/>
                <a:moveTo>
                  <a:pt x="289" y="104"/>
                </a:moveTo>
                <a:cubicBezTo>
                  <a:pt x="329" y="144"/>
                  <a:pt x="329" y="144"/>
                  <a:pt x="329" y="144"/>
                </a:cubicBezTo>
                <a:cubicBezTo>
                  <a:pt x="210" y="262"/>
                  <a:pt x="210" y="262"/>
                  <a:pt x="210" y="262"/>
                </a:cubicBezTo>
                <a:cubicBezTo>
                  <a:pt x="170" y="302"/>
                  <a:pt x="170" y="302"/>
                  <a:pt x="170" y="302"/>
                </a:cubicBezTo>
                <a:cubicBezTo>
                  <a:pt x="131" y="262"/>
                  <a:pt x="131" y="262"/>
                  <a:pt x="131" y="262"/>
                </a:cubicBezTo>
                <a:cubicBezTo>
                  <a:pt x="71" y="203"/>
                  <a:pt x="71" y="203"/>
                  <a:pt x="71" y="203"/>
                </a:cubicBezTo>
                <a:cubicBezTo>
                  <a:pt x="111" y="163"/>
                  <a:pt x="111" y="163"/>
                  <a:pt x="111" y="163"/>
                </a:cubicBezTo>
                <a:cubicBezTo>
                  <a:pt x="170" y="223"/>
                  <a:pt x="170" y="223"/>
                  <a:pt x="170" y="223"/>
                </a:cubicBezTo>
                <a:lnTo>
                  <a:pt x="289" y="10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905000" y="296935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4" name="Group 18"/>
          <p:cNvGrpSpPr>
            <a:grpSpLocks noChangeAspect="1"/>
          </p:cNvGrpSpPr>
          <p:nvPr/>
        </p:nvGrpSpPr>
        <p:grpSpPr bwMode="auto">
          <a:xfrm>
            <a:off x="4953000" y="3481783"/>
            <a:ext cx="397916" cy="480618"/>
            <a:chOff x="2572" y="1658"/>
            <a:chExt cx="510" cy="616"/>
          </a:xfrm>
          <a:solidFill>
            <a:schemeClr val="tx2"/>
          </a:solidFill>
        </p:grpSpPr>
        <p:sp>
          <p:nvSpPr>
            <p:cNvPr id="125" name="Freeform 19"/>
            <p:cNvSpPr>
              <a:spLocks noEditPoints="1"/>
            </p:cNvSpPr>
            <p:nvPr/>
          </p:nvSpPr>
          <p:spPr bwMode="auto">
            <a:xfrm>
              <a:off x="2572" y="1658"/>
              <a:ext cx="510" cy="616"/>
            </a:xfrm>
            <a:custGeom>
              <a:avLst/>
              <a:gdLst>
                <a:gd name="T0" fmla="*/ 294 w 294"/>
                <a:gd name="T1" fmla="*/ 56 h 356"/>
                <a:gd name="T2" fmla="*/ 147 w 294"/>
                <a:gd name="T3" fmla="*/ 0 h 356"/>
                <a:gd name="T4" fmla="*/ 147 w 294"/>
                <a:gd name="T5" fmla="*/ 0 h 356"/>
                <a:gd name="T6" fmla="*/ 0 w 294"/>
                <a:gd name="T7" fmla="*/ 56 h 356"/>
                <a:gd name="T8" fmla="*/ 0 w 294"/>
                <a:gd name="T9" fmla="*/ 158 h 356"/>
                <a:gd name="T10" fmla="*/ 147 w 294"/>
                <a:gd name="T11" fmla="*/ 356 h 356"/>
                <a:gd name="T12" fmla="*/ 147 w 294"/>
                <a:gd name="T13" fmla="*/ 356 h 356"/>
                <a:gd name="T14" fmla="*/ 294 w 294"/>
                <a:gd name="T15" fmla="*/ 158 h 356"/>
                <a:gd name="T16" fmla="*/ 294 w 294"/>
                <a:gd name="T17" fmla="*/ 56 h 356"/>
                <a:gd name="T18" fmla="*/ 147 w 294"/>
                <a:gd name="T19" fmla="*/ 178 h 356"/>
                <a:gd name="T20" fmla="*/ 147 w 294"/>
                <a:gd name="T21" fmla="*/ 326 h 356"/>
                <a:gd name="T22" fmla="*/ 147 w 294"/>
                <a:gd name="T23" fmla="*/ 326 h 356"/>
                <a:gd name="T24" fmla="*/ 25 w 294"/>
                <a:gd name="T25" fmla="*/ 178 h 356"/>
                <a:gd name="T26" fmla="*/ 40 w 294"/>
                <a:gd name="T27" fmla="*/ 178 h 356"/>
                <a:gd name="T28" fmla="*/ 147 w 294"/>
                <a:gd name="T29" fmla="*/ 178 h 356"/>
                <a:gd name="T30" fmla="*/ 147 w 294"/>
                <a:gd name="T31" fmla="*/ 42 h 356"/>
                <a:gd name="T32" fmla="*/ 147 w 294"/>
                <a:gd name="T33" fmla="*/ 30 h 356"/>
                <a:gd name="T34" fmla="*/ 147 w 294"/>
                <a:gd name="T35" fmla="*/ 30 h 356"/>
                <a:gd name="T36" fmla="*/ 147 w 294"/>
                <a:gd name="T37" fmla="*/ 30 h 356"/>
                <a:gd name="T38" fmla="*/ 147 w 294"/>
                <a:gd name="T39" fmla="*/ 30 h 356"/>
                <a:gd name="T40" fmla="*/ 269 w 294"/>
                <a:gd name="T41" fmla="*/ 76 h 356"/>
                <a:gd name="T42" fmla="*/ 269 w 294"/>
                <a:gd name="T43" fmla="*/ 161 h 356"/>
                <a:gd name="T44" fmla="*/ 269 w 294"/>
                <a:gd name="T45" fmla="*/ 178 h 356"/>
                <a:gd name="T46" fmla="*/ 256 w 294"/>
                <a:gd name="T47" fmla="*/ 178 h 356"/>
                <a:gd name="T48" fmla="*/ 147 w 294"/>
                <a:gd name="T49" fmla="*/ 17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356">
                  <a:moveTo>
                    <a:pt x="294" y="56"/>
                  </a:moveTo>
                  <a:cubicBezTo>
                    <a:pt x="294" y="56"/>
                    <a:pt x="151" y="1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4" y="1"/>
                    <a:pt x="0" y="56"/>
                    <a:pt x="0" y="56"/>
                  </a:cubicBezTo>
                  <a:cubicBezTo>
                    <a:pt x="0" y="56"/>
                    <a:pt x="0" y="123"/>
                    <a:pt x="0" y="158"/>
                  </a:cubicBezTo>
                  <a:cubicBezTo>
                    <a:pt x="0" y="229"/>
                    <a:pt x="21" y="321"/>
                    <a:pt x="147" y="356"/>
                  </a:cubicBezTo>
                  <a:cubicBezTo>
                    <a:pt x="147" y="356"/>
                    <a:pt x="147" y="356"/>
                    <a:pt x="147" y="356"/>
                  </a:cubicBezTo>
                  <a:cubicBezTo>
                    <a:pt x="273" y="321"/>
                    <a:pt x="294" y="227"/>
                    <a:pt x="294" y="158"/>
                  </a:cubicBezTo>
                  <a:cubicBezTo>
                    <a:pt x="294" y="123"/>
                    <a:pt x="294" y="56"/>
                    <a:pt x="294" y="56"/>
                  </a:cubicBezTo>
                  <a:close/>
                  <a:moveTo>
                    <a:pt x="147" y="178"/>
                  </a:moveTo>
                  <a:cubicBezTo>
                    <a:pt x="147" y="326"/>
                    <a:pt x="147" y="326"/>
                    <a:pt x="147" y="326"/>
                  </a:cubicBezTo>
                  <a:cubicBezTo>
                    <a:pt x="147" y="326"/>
                    <a:pt x="147" y="326"/>
                    <a:pt x="147" y="326"/>
                  </a:cubicBezTo>
                  <a:cubicBezTo>
                    <a:pt x="52" y="300"/>
                    <a:pt x="29" y="234"/>
                    <a:pt x="25" y="178"/>
                  </a:cubicBezTo>
                  <a:cubicBezTo>
                    <a:pt x="40" y="178"/>
                    <a:pt x="40" y="178"/>
                    <a:pt x="40" y="178"/>
                  </a:cubicBezTo>
                  <a:cubicBezTo>
                    <a:pt x="147" y="178"/>
                    <a:pt x="147" y="178"/>
                    <a:pt x="147" y="178"/>
                  </a:cubicBezTo>
                  <a:cubicBezTo>
                    <a:pt x="147" y="42"/>
                    <a:pt x="147" y="42"/>
                    <a:pt x="147" y="42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50" y="31"/>
                    <a:pt x="269" y="76"/>
                    <a:pt x="269" y="76"/>
                  </a:cubicBezTo>
                  <a:cubicBezTo>
                    <a:pt x="269" y="76"/>
                    <a:pt x="269" y="132"/>
                    <a:pt x="269" y="161"/>
                  </a:cubicBezTo>
                  <a:cubicBezTo>
                    <a:pt x="269" y="167"/>
                    <a:pt x="269" y="172"/>
                    <a:pt x="269" y="178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147" y="178"/>
                    <a:pt x="147" y="178"/>
                    <a:pt x="147" y="178"/>
                  </a:cubicBezTo>
                  <a:close/>
                </a:path>
              </a:pathLst>
            </a:custGeom>
            <a:grpFill/>
            <a:ln w="19050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2827" y="1658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2827" y="1658"/>
              <a:ext cx="1" cy="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28" name="&quot;No&quot; Symbol 127"/>
          <p:cNvSpPr/>
          <p:nvPr/>
        </p:nvSpPr>
        <p:spPr>
          <a:xfrm>
            <a:off x="4724400" y="3276600"/>
            <a:ext cx="838200" cy="838200"/>
          </a:xfrm>
          <a:prstGeom prst="noSmoking">
            <a:avLst>
              <a:gd name="adj" fmla="val 1104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791200" y="33922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" name="Picture 129" descr="Leverage.png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4724400" y="2057400"/>
            <a:ext cx="8382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131" name="TextBox 130"/>
          <p:cNvSpPr txBox="1"/>
          <p:nvPr/>
        </p:nvSpPr>
        <p:spPr>
          <a:xfrm>
            <a:off x="5562600" y="228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Đòn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495800" y="914400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" y="4992469"/>
            <a:ext cx="4343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VNM:</a:t>
            </a:r>
          </a:p>
          <a:p>
            <a:pPr>
              <a:buFont typeface="Symbol" pitchFamily="18" charset="2"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5.600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nhuận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3.124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8200" y="5029200"/>
            <a:ext cx="3886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NVL:</a:t>
            </a:r>
          </a:p>
          <a:p>
            <a:pPr>
              <a:buFont typeface="Symbol" pitchFamily="18" charset="2"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3.040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3.040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2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0" grpId="0"/>
      <p:bldP spid="98" grpId="0" animBg="1"/>
      <p:bldP spid="100" grpId="0" animBg="1"/>
      <p:bldP spid="101" grpId="0"/>
      <p:bldP spid="115" grpId="0" animBg="1"/>
      <p:bldP spid="116" grpId="0" animBg="1"/>
      <p:bldP spid="117" grpId="0" animBg="1"/>
      <p:bldP spid="118" grpId="0" animBg="1"/>
      <p:bldP spid="119" grpId="0" animBg="1"/>
      <p:bldP spid="123" grpId="0"/>
      <p:bldP spid="128" grpId="0" animBg="1"/>
      <p:bldP spid="129" grpId="0"/>
      <p:bldP spid="131" grpId="0"/>
      <p:bldP spid="17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0E1B-B796-4654-B5AE-633654ADE66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3457744"/>
            <a:ext cx="8686800" cy="1430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ro. </a:t>
            </a:r>
          </a:p>
          <a:p>
            <a:pPr algn="ctr">
              <a:lnSpc>
                <a:spcPct val="150000"/>
              </a:lnSpc>
            </a:pP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www.hsx.vn</a:t>
            </a:r>
            <a:r>
              <a:rPr lang="en-US" sz="2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12" descr="Image result for limited access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678" y="1268760"/>
            <a:ext cx="1350502" cy="1800200"/>
          </a:xfrm>
          <a:prstGeom prst="rect">
            <a:avLst/>
          </a:prstGeom>
          <a:noFill/>
        </p:spPr>
      </p:pic>
      <p:sp>
        <p:nvSpPr>
          <p:cNvPr id="7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19047" y="6536878"/>
            <a:ext cx="2133600" cy="3076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www.hsx.vn</a:t>
            </a:r>
          </a:p>
        </p:txBody>
      </p:sp>
    </p:spTree>
  </p:cSld>
  <p:clrMapOvr>
    <a:masterClrMapping/>
  </p:clrMapOvr>
  <p:transition spd="slow" advClick="0" advTm="4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HĐTL</a:t>
            </a:r>
            <a:endParaRPr lang="en-US" sz="3500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20633"/>
              </p:ext>
            </p:extLst>
          </p:nvPr>
        </p:nvGraphicFramePr>
        <p:xfrm>
          <a:off x="304800" y="1066800"/>
          <a:ext cx="8458200" cy="4442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1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4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2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6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HĐTL/HĐQC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81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khoản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 TCPH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khoản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 SGDCK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khoản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867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TCPH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NĐT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NĐT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458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Ký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quỹ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khống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lang="en-US" sz="15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Phí</a:t>
                      </a: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b="0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(1,000 – 5,000 </a:t>
                      </a:r>
                      <a:r>
                        <a:rPr lang="en-US" sz="1800" b="0" i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Ký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quỹ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ban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(10-15%)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0" y="6537325"/>
            <a:ext cx="1524000" cy="320676"/>
          </a:xfrm>
        </p:spPr>
        <p:txBody>
          <a:bodyPr/>
          <a:lstStyle/>
          <a:p>
            <a:fld id="{A1FC0E1B-B796-4654-B5AE-633654ADE66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719047" y="6550325"/>
            <a:ext cx="2133600" cy="307675"/>
          </a:xfrm>
        </p:spPr>
        <p:txBody>
          <a:bodyPr/>
          <a:lstStyle/>
          <a:p>
            <a:r>
              <a:rPr lang="en-US" dirty="0"/>
              <a:t>www.hsx.vn</a:t>
            </a:r>
          </a:p>
        </p:txBody>
      </p:sp>
    </p:spTree>
    <p:extLst>
      <p:ext uri="{BB962C8B-B14F-4D97-AF65-F5344CB8AC3E}">
        <p14:creationId xmlns:p14="http://schemas.microsoft.com/office/powerpoint/2010/main" val="1085410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0E1B-B796-4654-B5AE-633654ADE66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www.hsx.vn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879975"/>
          </a:xfrm>
        </p:spPr>
        <p:txBody>
          <a:bodyPr anchor="ctr"/>
          <a:lstStyle/>
          <a:p>
            <a:pPr algn="ctr">
              <a:buNone/>
            </a:pP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Q&amp;A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623947"/>
              </p:ext>
            </p:extLst>
          </p:nvPr>
        </p:nvGraphicFramePr>
        <p:xfrm>
          <a:off x="457200" y="1066800"/>
          <a:ext cx="8229600" cy="4896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khoản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44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HSC</a:t>
                      </a: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8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VNM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thức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toán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15/03/2017</a:t>
                      </a: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13/09/2017</a:t>
                      </a: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đáo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15/09/2017</a:t>
                      </a: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044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133.000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631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Tỷ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2:1</a:t>
                      </a:r>
                    </a:p>
                  </a:txBody>
                  <a:tcPr marL="68598" marR="68598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133.000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5.600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>
                <a:latin typeface="Times New Roman" pitchFamily="18" charset="0"/>
                <a:cs typeface="Times New Roman" pitchFamily="18" charset="0"/>
              </a:rPr>
              <a:t>VD1: Chứng </a:t>
            </a:r>
            <a:r>
              <a:rPr lang="en-US" sz="350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500">
                <a:latin typeface="Times New Roman" pitchFamily="18" charset="0"/>
                <a:cs typeface="Times New Roman" pitchFamily="18" charset="0"/>
              </a:rPr>
              <a:t> mua trên VNM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3810000" y="6537325"/>
            <a:ext cx="1524000" cy="3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FC0E1B-B796-4654-B5AE-633654ADE6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19047" y="6536878"/>
            <a:ext cx="2133600" cy="3076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1200" dirty="0">
                <a:latin typeface="+mj-lt"/>
              </a:rPr>
              <a:t>www.hsx.vn</a:t>
            </a:r>
          </a:p>
        </p:txBody>
      </p:sp>
    </p:spTree>
    <p:extLst>
      <p:ext uri="{BB962C8B-B14F-4D97-AF65-F5344CB8AC3E}">
        <p14:creationId xmlns:p14="http://schemas.microsoft.com/office/powerpoint/2010/main" val="835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66800"/>
          <a:ext cx="8229600" cy="4896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khoản</a:t>
                      </a:r>
                      <a:endParaRPr lang="en-US" sz="2000" b="1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000" b="1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44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HSC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8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VNM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thức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toán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15/03/2017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13/09/2017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đáo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15/09/2017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044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133.000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631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Tỷ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2:1</a:t>
                      </a: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133.000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5.600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362200" y="1676400"/>
            <a:ext cx="914400" cy="6858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43200" y="2362200"/>
            <a:ext cx="5943600" cy="13388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206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206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20650" indent="-285750">
              <a:lnSpc>
                <a:spcPct val="150000"/>
              </a:lnSpc>
              <a:buFontTx/>
              <a:buChar char="-"/>
            </a:pP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ro.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33401" y="122238"/>
            <a:ext cx="8229600" cy="563562"/>
          </a:xfrm>
        </p:spPr>
        <p:txBody>
          <a:bodyPr/>
          <a:lstStyle/>
          <a:p>
            <a:r>
              <a:rPr lang="en-US" sz="3500">
                <a:latin typeface="Times New Roman" pitchFamily="18" charset="0"/>
                <a:cs typeface="Times New Roman" pitchFamily="18" charset="0"/>
              </a:rPr>
              <a:t>VD1: Chứng </a:t>
            </a:r>
            <a:r>
              <a:rPr lang="en-US" sz="350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500">
                <a:latin typeface="Times New Roman" pitchFamily="18" charset="0"/>
                <a:cs typeface="Times New Roman" pitchFamily="18" charset="0"/>
              </a:rPr>
              <a:t> mua trên VNM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66800"/>
          <a:ext cx="8229600" cy="4896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khoản</a:t>
                      </a:r>
                      <a:endParaRPr lang="en-US" sz="2000" b="1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000" b="1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44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HSC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8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VNM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thức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toán</a:t>
                      </a:r>
                      <a:endParaRPr lang="en-US" sz="18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15/03/2017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13/09/2017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đáo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15/09/2017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133.000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631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Tỷ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2:1</a:t>
                      </a: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133.000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5.600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43200" y="2010571"/>
            <a:ext cx="582147" cy="580229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429001" y="1400354"/>
          <a:ext cx="55625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Châu</a:t>
                      </a:r>
                      <a:r>
                        <a:rPr lang="en-US" b="1" dirty="0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Âu</a:t>
                      </a:r>
                      <a:endParaRPr lang="en-US" b="1" dirty="0">
                        <a:solidFill>
                          <a:schemeClr val="accent6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Mỹ</a:t>
                      </a:r>
                      <a:endParaRPr lang="en-US" b="1" dirty="0">
                        <a:solidFill>
                          <a:schemeClr val="accent6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Vào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ngày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đáo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hạn</a:t>
                      </a:r>
                      <a:endParaRPr lang="en-US" dirty="0">
                        <a:solidFill>
                          <a:schemeClr val="accent6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✓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✓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Trước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ngày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đáo</a:t>
                      </a:r>
                      <a:r>
                        <a:rPr lang="en-US" dirty="0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hạn</a:t>
                      </a:r>
                      <a:endParaRPr lang="en-US" dirty="0">
                        <a:solidFill>
                          <a:schemeClr val="accent6"/>
                        </a:solidFill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✗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6"/>
                          </a:solidFill>
                          <a:latin typeface="Times" charset="0"/>
                          <a:ea typeface="Times" charset="0"/>
                          <a:cs typeface="Times" charset="0"/>
                        </a:rPr>
                        <a:t> ✓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872663" y="1785938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L>
                    <a:lnR w="28575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R>
                    <a:lnT w="28575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T>
                    <a:lnB w="28575" cmpd="sng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2971800" y="3323752"/>
            <a:ext cx="914400" cy="6858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24200" y="3961526"/>
            <a:ext cx="4800600" cy="4580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indent="-165100">
              <a:lnSpc>
                <a:spcPct val="150000"/>
              </a:lnSpc>
            </a:pP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endParaRPr lang="en-US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533401" y="122238"/>
            <a:ext cx="8229600" cy="563562"/>
          </a:xfrm>
        </p:spPr>
        <p:txBody>
          <a:bodyPr/>
          <a:lstStyle/>
          <a:p>
            <a:r>
              <a:rPr lang="en-US" sz="3500">
                <a:latin typeface="Times New Roman" pitchFamily="18" charset="0"/>
                <a:cs typeface="Times New Roman" pitchFamily="18" charset="0"/>
              </a:rPr>
              <a:t>VD1: Chứng </a:t>
            </a:r>
            <a:r>
              <a:rPr lang="en-US" sz="350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500">
                <a:latin typeface="Times New Roman" pitchFamily="18" charset="0"/>
                <a:cs typeface="Times New Roman" pitchFamily="18" charset="0"/>
              </a:rPr>
              <a:t> mua trên VNM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27834" y="1736834"/>
            <a:ext cx="838200" cy="396766"/>
          </a:xfrm>
          <a:prstGeom prst="ellips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94634" y="4007068"/>
            <a:ext cx="990600" cy="472966"/>
          </a:xfrm>
          <a:prstGeom prst="ellips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6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66800"/>
          <a:ext cx="8229600" cy="4896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khoản</a:t>
                      </a:r>
                      <a:endParaRPr lang="en-US" sz="2000" b="1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000" b="1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44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HSC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8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VNM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thức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toán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15/03/2017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b="1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1800" b="1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1800" b="1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1800" b="1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18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13/09/2017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đáo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15/09/2017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133.000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631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Tỷ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2:1</a:t>
                      </a: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133.000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5.600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971800" y="3883595"/>
            <a:ext cx="914400" cy="6858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62301" y="4495800"/>
            <a:ext cx="2971800" cy="4580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indent="-165100" algn="ctr">
              <a:lnSpc>
                <a:spcPct val="150000"/>
              </a:lnSpc>
            </a:pP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endParaRPr lang="en-US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33401" y="122238"/>
            <a:ext cx="8229600" cy="563562"/>
          </a:xfrm>
        </p:spPr>
        <p:txBody>
          <a:bodyPr/>
          <a:lstStyle/>
          <a:p>
            <a:r>
              <a:rPr lang="en-US" sz="3500">
                <a:latin typeface="Times New Roman" pitchFamily="18" charset="0"/>
                <a:cs typeface="Times New Roman" pitchFamily="18" charset="0"/>
              </a:rPr>
              <a:t>VD1: Chứng </a:t>
            </a:r>
            <a:r>
              <a:rPr lang="en-US" sz="350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500">
                <a:latin typeface="Times New Roman" pitchFamily="18" charset="0"/>
                <a:cs typeface="Times New Roman" pitchFamily="18" charset="0"/>
              </a:rPr>
              <a:t> mua trên VNM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66800"/>
          <a:ext cx="8229600" cy="4896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khoản</a:t>
                      </a:r>
                      <a:endParaRPr lang="en-US" sz="2000" b="1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000" b="1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44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HSC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8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VNM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thức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toán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15/03/2017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13/09/2017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đáo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15/09/2017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133.000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631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Tỷ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endParaRPr lang="en-US" sz="18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2:1</a:t>
                      </a: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133.000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5.600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33600" y="4267200"/>
            <a:ext cx="1028701" cy="68580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2200" y="3784248"/>
            <a:ext cx="5791200" cy="5078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indent="-165100" algn="ctr">
              <a:lnSpc>
                <a:spcPct val="150000"/>
              </a:lnSpc>
            </a:pP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NĐT </a:t>
            </a:r>
            <a:r>
              <a:rPr lang="en-US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CKCS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533401" y="122238"/>
            <a:ext cx="8229600" cy="563562"/>
          </a:xfrm>
        </p:spPr>
        <p:txBody>
          <a:bodyPr/>
          <a:lstStyle/>
          <a:p>
            <a:r>
              <a:rPr lang="en-US" sz="3500">
                <a:latin typeface="Times New Roman" pitchFamily="18" charset="0"/>
                <a:cs typeface="Times New Roman" pitchFamily="18" charset="0"/>
              </a:rPr>
              <a:t>VD1: Chứng </a:t>
            </a:r>
            <a:r>
              <a:rPr lang="en-US" sz="350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500">
                <a:latin typeface="Times New Roman" pitchFamily="18" charset="0"/>
                <a:cs typeface="Times New Roman" pitchFamily="18" charset="0"/>
              </a:rPr>
              <a:t> mua trên VNM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066800"/>
          <a:ext cx="8229600" cy="4896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25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khoản</a:t>
                      </a:r>
                      <a:endParaRPr lang="en-US" sz="2000" b="1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000" b="1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000" b="1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44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HSC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86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Cổ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phiếu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VNM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mua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Châu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thức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toán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15/03/2017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13/09/2017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257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đáo</a:t>
                      </a: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15/09/2017</a:t>
                      </a: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khoán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tại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133.000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3631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Tỷ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sz="1800" baseline="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2:1</a:t>
                      </a: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18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133.000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802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1800" b="1" baseline="0" dirty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endParaRPr lang="en-US" sz="18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800" dirty="0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5.600 </a:t>
                      </a:r>
                      <a:r>
                        <a:rPr lang="en-US" sz="1800" dirty="0" err="1">
                          <a:solidFill>
                            <a:schemeClr val="tx2">
                              <a:lumMod val="75000"/>
                              <a:alpha val="2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endParaRPr lang="en-US" sz="1800" dirty="0">
                        <a:solidFill>
                          <a:schemeClr val="tx2">
                            <a:lumMod val="75000"/>
                            <a:alpha val="2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8" marR="68598" marT="45727" marB="45727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05001" y="4572000"/>
            <a:ext cx="304799" cy="762437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0" y="4064169"/>
            <a:ext cx="5600700" cy="5078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indent="-165100" algn="ctr">
              <a:lnSpc>
                <a:spcPct val="150000"/>
              </a:lnSpc>
            </a:pP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NĐT mua 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CKCS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CW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endParaRPr lang="en-US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057400" y="5963453"/>
            <a:ext cx="304802" cy="15196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62200" y="5861501"/>
            <a:ext cx="4076699" cy="5078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indent="-165100" algn="ctr">
              <a:lnSpc>
                <a:spcPct val="150000"/>
              </a:lnSpc>
            </a:pPr>
            <a:r>
              <a:rPr lang="en-US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Tiền NĐT bỏ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sở hữu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endParaRPr lang="en-US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5"/>
          <p:cNvSpPr>
            <a:spLocks noGrp="1"/>
          </p:cNvSpPr>
          <p:nvPr>
            <p:ph type="title"/>
          </p:nvPr>
        </p:nvSpPr>
        <p:spPr>
          <a:xfrm>
            <a:off x="533401" y="122238"/>
            <a:ext cx="8229600" cy="563562"/>
          </a:xfrm>
        </p:spPr>
        <p:txBody>
          <a:bodyPr/>
          <a:lstStyle/>
          <a:p>
            <a:r>
              <a:rPr lang="en-US" sz="3500">
                <a:latin typeface="Times New Roman" pitchFamily="18" charset="0"/>
                <a:cs typeface="Times New Roman" pitchFamily="18" charset="0"/>
              </a:rPr>
              <a:t>VD1: Chứng </a:t>
            </a:r>
            <a:r>
              <a:rPr lang="en-US" sz="350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500">
                <a:latin typeface="Times New Roman" pitchFamily="18" charset="0"/>
                <a:cs typeface="Times New Roman" pitchFamily="18" charset="0"/>
              </a:rPr>
              <a:t> mua trên VNM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55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cdb2004c002l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sample 1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A096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45AB7D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3E9B71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22831</TotalTime>
  <Words>1941</Words>
  <Application>Microsoft Office PowerPoint</Application>
  <PresentationFormat>On-screen Show (4:3)</PresentationFormat>
  <Paragraphs>620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돋움</vt:lpstr>
      <vt:lpstr>맑은 고딕</vt:lpstr>
      <vt:lpstr>Arial</vt:lpstr>
      <vt:lpstr>Calibri</vt:lpstr>
      <vt:lpstr>Courier New</vt:lpstr>
      <vt:lpstr>Franklin Gothic Book</vt:lpstr>
      <vt:lpstr>Franklin Gothic Medium</vt:lpstr>
      <vt:lpstr>Symbol</vt:lpstr>
      <vt:lpstr>Times</vt:lpstr>
      <vt:lpstr>Times New Roman</vt:lpstr>
      <vt:lpstr>Verdana</vt:lpstr>
      <vt:lpstr>Wingdings</vt:lpstr>
      <vt:lpstr>cdb2004c002l</vt:lpstr>
      <vt:lpstr>PowerPoint Presentation</vt:lpstr>
      <vt:lpstr>Chứng quyền và chứng khoán cơ sở</vt:lpstr>
      <vt:lpstr>So sánh với HĐTL</vt:lpstr>
      <vt:lpstr>VD1: Chứng quyền mua trên VNM</vt:lpstr>
      <vt:lpstr>VD1: Chứng quyền mua trên VNM</vt:lpstr>
      <vt:lpstr>VD1: Chứng quyền mua trên VNM</vt:lpstr>
      <vt:lpstr>VD1: Chứng quyền mua trên VNM</vt:lpstr>
      <vt:lpstr>VD1: Chứng quyền mua trên VNM</vt:lpstr>
      <vt:lpstr>VD1: Chứng quyền mua trên VNM</vt:lpstr>
      <vt:lpstr>Mô hình định giá chứng quyền</vt:lpstr>
      <vt:lpstr>PowerPoint Presentation</vt:lpstr>
      <vt:lpstr>PowerPoint Presentation</vt:lpstr>
      <vt:lpstr>PowerPoint Presentation</vt:lpstr>
      <vt:lpstr>PowerPoint Presentation</vt:lpstr>
      <vt:lpstr>Khi xảy ra sự kiện doanh nghiệp</vt:lpstr>
      <vt:lpstr>PowerPoint Presentation</vt:lpstr>
      <vt:lpstr>PowerPoint Presentation</vt:lpstr>
      <vt:lpstr>Giá thanh toán của chứng quyền</vt:lpstr>
      <vt:lpstr>Chứng quyền đáo hạn </vt:lpstr>
      <vt:lpstr>PowerPoint Presentation</vt:lpstr>
      <vt:lpstr>VD2: Chứng quyền mua trên NVL</vt:lpstr>
      <vt:lpstr>PowerPoint Presentation</vt:lpstr>
      <vt:lpstr>Giá cổ phiếu NVL và Chứng quyền</vt:lpstr>
      <vt:lpstr>PowerPoint Presentation</vt:lpstr>
      <vt:lpstr>Giá thanh toán của chứng quyền</vt:lpstr>
      <vt:lpstr>Chứng quyền đáo hạn </vt:lpstr>
      <vt:lpstr>PowerPoint Presentation</vt:lpstr>
      <vt:lpstr>Lợi điểm và rủi ro</vt:lpstr>
      <vt:lpstr>PowerPoint Presentation</vt:lpstr>
      <vt:lpstr>PowerPoint Presentation</vt:lpstr>
    </vt:vector>
  </TitlesOfParts>
  <Company>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tranghnd</dc:creator>
  <cp:lastModifiedBy>Do Hong Hai</cp:lastModifiedBy>
  <cp:revision>2334</cp:revision>
  <dcterms:created xsi:type="dcterms:W3CDTF">2012-01-31T00:50:25Z</dcterms:created>
  <dcterms:modified xsi:type="dcterms:W3CDTF">2020-11-18T03:23:56Z</dcterms:modified>
</cp:coreProperties>
</file>